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79" r:id="rId4"/>
    <p:sldId id="380" r:id="rId6"/>
    <p:sldId id="374" r:id="rId7"/>
    <p:sldId id="375" r:id="rId8"/>
    <p:sldId id="376" r:id="rId9"/>
    <p:sldId id="378" r:id="rId10"/>
    <p:sldId id="381" r:id="rId11"/>
    <p:sldId id="386" r:id="rId12"/>
    <p:sldId id="343" r:id="rId13"/>
    <p:sldId id="344" r:id="rId14"/>
    <p:sldId id="394" r:id="rId15"/>
    <p:sldId id="387" r:id="rId16"/>
    <p:sldId id="342" r:id="rId17"/>
    <p:sldId id="393" r:id="rId18"/>
    <p:sldId id="389" r:id="rId19"/>
    <p:sldId id="392" r:id="rId20"/>
    <p:sldId id="395" r:id="rId21"/>
    <p:sldId id="391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" initials="wx" lastIdx="2" clrIdx="0"/>
  <p:cmAuthor id="2" name="admin" initials="a" lastIdx="1" clrIdx="1"/>
  <p:cmAuthor id="7" name="zhangqianli" initials="z" lastIdx="4" clrIdx="6"/>
  <p:cmAuthor id="3" name="JYD" initials="J" lastIdx="1" clrIdx="2"/>
  <p:cmAuthor id="4" name="zhubo0420" initials="z" lastIdx="1" clrIdx="3"/>
  <p:cmAuthor id="5" name="作者" initials="A" lastIdx="0" clrIdx="2"/>
  <p:cmAuthor id="6" name="peter" initials="p" lastIdx="8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11" autoAdjust="0"/>
  </p:normalViewPr>
  <p:slideViewPr>
    <p:cSldViewPr snapToGrid="0">
      <p:cViewPr varScale="1">
        <p:scale>
          <a:sx n="140" d="100"/>
          <a:sy n="140" d="100"/>
        </p:scale>
        <p:origin x="10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938E9-93B4-418B-B96A-D678F5D9EC2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页脚占位符 2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多画面课堂实时录播系统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D3290-FA88-40CF-B94F-7C1EA8400C38}" type="slidenum">
              <a:rPr lang="en-US"/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页脚占位符 2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多画面课堂实时录播系统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D3290-FA88-40CF-B94F-7C1EA8400C38}" type="slidenum">
              <a:rPr lang="en-US"/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主要讲行业情况，计算机就业依旧火爆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主要技能的变化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主要技能的变化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主要技能的变化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主要技能的变化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2F1E-B7A5-437D-BB05-143B15FCC1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515318" y="188604"/>
            <a:ext cx="11161364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lvl1pPr>
              <a:defRPr lang="zh-CN" altLang="en-US" b="1" kern="120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462" y="6309352"/>
            <a:ext cx="1906164" cy="271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mpane2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竞业达logo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876462" y="6403659"/>
            <a:ext cx="1842135" cy="25590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962485"/>
          </a:xfrm>
          <a:prstGeom prst="rect">
            <a:avLst/>
          </a:prstGeom>
          <a:solidFill>
            <a:srgbClr val="003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35296" y="133500"/>
            <a:ext cx="11521408" cy="6771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lvl1pPr>
              <a:defRPr lang="zh-CN" altLang="en-US" b="1" kern="12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1E019-F63A-4B4E-A6F9-DDF3928DE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D8A1D-8D99-49DA-9D2B-F44B35D563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76705" y="5484495"/>
            <a:ext cx="9144000" cy="8648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52400" y="1928191"/>
            <a:ext cx="11887200" cy="17029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17500" dist="63500" dir="552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38" y="162205"/>
            <a:ext cx="4663462" cy="1422356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35188" cy="19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10050162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赛题任务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上设计和实现一款基于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指令集的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，完成若干工业应用程序和操作系统的性能测评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设计指标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组委会指定实验平台；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至少支持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RISCV RV32I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指令集；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完成组委会提供的若干工业应用程序的性能测评；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RT-Thread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（开源的实时操作系统）的性能测评；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进阶指标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性能优化（流水线、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、指令并行）等方式；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添加并支持浮点运算单元；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添加并支持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总线；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112221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组委会指定的实验平台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初赛：不指定平台，让更多地对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设计感兴趣的学生参与进来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分区域决赛：统一使用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计算机硬件实验数字孪生平台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全国总决赛：统一使用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计算机“硬件一条线”实验箱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856" y="2744557"/>
            <a:ext cx="10427225" cy="41134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29895"/>
            <a:ext cx="1044956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</a:t>
            </a:r>
            <a:r>
              <a:rPr lang="zh-CN" altLang="en-US"/>
              <a:t>数字孪生平台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3110" y="1414145"/>
            <a:ext cx="10736580" cy="5155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RV32I CPU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的设计与实现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303" y="894522"/>
            <a:ext cx="7898310" cy="5936914"/>
          </a:xfrm>
          <a:prstGeom prst="rect">
            <a:avLst/>
          </a:prstGeom>
        </p:spPr>
      </p:pic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613" y="2667527"/>
            <a:ext cx="3894455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080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080"/>
              </a:buClr>
              <a:buChar char="—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080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080"/>
              </a:buClr>
              <a:buChar char="+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知识：计算机组成原理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数字电路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微机原理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SystemVerilog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zh-CN" altLang="en-US" sz="2400" b="1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9140" y="215900"/>
            <a:ext cx="10851515" cy="61048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1172850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至少支持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RISCV RV32I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指令集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RV32I(RISC-V Base Integer Instruction Set)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基本整数指令集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共包含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条指令，是能够构建编辑器目标机的最小指令集合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受众广：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只要讲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RISCV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设计，就离不开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RV32I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2185917" y="3972466"/>
            <a:ext cx="3910083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8080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080"/>
              </a:buClr>
              <a:buChar char="—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080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080"/>
              </a:buClr>
              <a:buChar char="+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让我设计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？你确定？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45" y="3300095"/>
            <a:ext cx="2030730" cy="2318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CPU</a:t>
            </a:r>
            <a:r>
              <a:rPr lang="zh-CN" altLang="en-US"/>
              <a:t>的主要部件及功能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、寄存器（存数据、指令、地址）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、数据通路（数据传输的通道）：包括指令总线、数据总线、内部总线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、控制单元</a:t>
            </a:r>
            <a:r>
              <a:rPr lang="en-US" altLang="zh-CN"/>
              <a:t>CU</a:t>
            </a:r>
            <a:r>
              <a:rPr lang="zh-CN" altLang="en-US"/>
              <a:t>：解析指令，生成控制信号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、算术逻辑单元</a:t>
            </a:r>
            <a:r>
              <a:rPr lang="en-US" altLang="zh-CN"/>
              <a:t>ALU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CPU</a:t>
            </a:r>
            <a:r>
              <a:rPr lang="zh-CN" altLang="en-US"/>
              <a:t>运行的基本过程：取指、译码、执行、写回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230" y="365125"/>
            <a:ext cx="3874770" cy="3398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79070"/>
            <a:ext cx="7073900" cy="4490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" y="4123690"/>
            <a:ext cx="3903980" cy="2074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87645" y="5151120"/>
            <a:ext cx="6066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各种各样的学习资料和视频讲解</a:t>
            </a:r>
            <a:endParaRPr lang="zh-CN" altLang="en-US" sz="3600" b="1"/>
          </a:p>
          <a:p>
            <a:endParaRPr lang="zh-CN" altLang="en-US" sz="36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实验一：补码运算实验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位全加器真值表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3314"/>
          <p:cNvGraphicFramePr/>
          <p:nvPr/>
        </p:nvGraphicFramePr>
        <p:xfrm>
          <a:off x="779272" y="1804270"/>
          <a:ext cx="3556040" cy="4724400"/>
        </p:xfrm>
        <a:graphic>
          <a:graphicData uri="http://schemas.openxmlformats.org/drawingml/2006/table">
            <a:tbl>
              <a:tblPr/>
              <a:tblGrid>
                <a:gridCol w="660516"/>
                <a:gridCol w="761980"/>
                <a:gridCol w="761980"/>
                <a:gridCol w="685782"/>
                <a:gridCol w="685782"/>
              </a:tblGrid>
              <a:tr h="5191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ea typeface="宋体" panose="02010600030101010101" pitchFamily="2" charset="-122"/>
                        </a:rPr>
                        <a:t>A</a:t>
                      </a:r>
                      <a:endParaRPr lang="zh-CN" altLang="en-US" sz="2800" b="1" dirty="0">
                        <a:solidFill>
                          <a:srgbClr val="080808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B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C</a:t>
                      </a:r>
                      <a:r>
                        <a:rPr lang="en-US" altLang="zh-CN" sz="2800" b="1" i="0" u="none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i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C</a:t>
                      </a:r>
                      <a:r>
                        <a:rPr lang="en-US" altLang="zh-CN" sz="2800" b="1" i="0" u="none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4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800" b="1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3200" b="0" i="0" u="none" kern="1200" baseline="0">
                          <a:solidFill>
                            <a:srgbClr val="CC0066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i="0" u="non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图片 1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019" y="1253279"/>
            <a:ext cx="4251461" cy="266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34"/>
          <p:cNvSpPr txBox="1"/>
          <p:nvPr/>
        </p:nvSpPr>
        <p:spPr>
          <a:xfrm>
            <a:off x="3121945" y="2325298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36"/>
          <p:cNvSpPr txBox="1"/>
          <p:nvPr/>
        </p:nvSpPr>
        <p:spPr>
          <a:xfrm>
            <a:off x="3801926" y="2325298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37"/>
          <p:cNvSpPr txBox="1"/>
          <p:nvPr/>
        </p:nvSpPr>
        <p:spPr>
          <a:xfrm>
            <a:off x="3116144" y="3373384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Box 38"/>
          <p:cNvSpPr txBox="1"/>
          <p:nvPr/>
        </p:nvSpPr>
        <p:spPr>
          <a:xfrm>
            <a:off x="3801926" y="3373384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Box 39"/>
          <p:cNvSpPr txBox="1"/>
          <p:nvPr/>
        </p:nvSpPr>
        <p:spPr>
          <a:xfrm>
            <a:off x="3116144" y="2846326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Box 40"/>
          <p:cNvSpPr txBox="1"/>
          <p:nvPr/>
        </p:nvSpPr>
        <p:spPr>
          <a:xfrm>
            <a:off x="3801926" y="2846326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TextBox 41"/>
          <p:cNvSpPr txBox="1"/>
          <p:nvPr/>
        </p:nvSpPr>
        <p:spPr>
          <a:xfrm>
            <a:off x="3116144" y="3904860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TextBox 42"/>
          <p:cNvSpPr txBox="1"/>
          <p:nvPr/>
        </p:nvSpPr>
        <p:spPr>
          <a:xfrm>
            <a:off x="3801926" y="3904860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3116144" y="4440539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TextBox 44"/>
          <p:cNvSpPr txBox="1"/>
          <p:nvPr/>
        </p:nvSpPr>
        <p:spPr>
          <a:xfrm>
            <a:off x="3801926" y="4440539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TextBox 45"/>
          <p:cNvSpPr txBox="1"/>
          <p:nvPr/>
        </p:nvSpPr>
        <p:spPr>
          <a:xfrm>
            <a:off x="3116144" y="4948925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TextBox 46"/>
          <p:cNvSpPr txBox="1"/>
          <p:nvPr/>
        </p:nvSpPr>
        <p:spPr>
          <a:xfrm>
            <a:off x="3801926" y="4948925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TextBox 47"/>
          <p:cNvSpPr txBox="1"/>
          <p:nvPr/>
        </p:nvSpPr>
        <p:spPr>
          <a:xfrm>
            <a:off x="3116144" y="5472145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Box 48"/>
          <p:cNvSpPr txBox="1"/>
          <p:nvPr/>
        </p:nvSpPr>
        <p:spPr>
          <a:xfrm>
            <a:off x="3803743" y="5461816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TextBox 49"/>
          <p:cNvSpPr txBox="1"/>
          <p:nvPr/>
        </p:nvSpPr>
        <p:spPr>
          <a:xfrm>
            <a:off x="3116144" y="6023091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TextBox 50"/>
          <p:cNvSpPr txBox="1"/>
          <p:nvPr/>
        </p:nvSpPr>
        <p:spPr>
          <a:xfrm>
            <a:off x="3801926" y="6023091"/>
            <a:ext cx="54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6"/>
          <p:cNvSpPr>
            <a:spLocks noChangeArrowheads="1"/>
          </p:cNvSpPr>
          <p:nvPr/>
        </p:nvSpPr>
        <p:spPr bwMode="auto">
          <a:xfrm>
            <a:off x="779272" y="3904860"/>
            <a:ext cx="2880194" cy="5356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6"/>
          <p:cNvSpPr>
            <a:spLocks noChangeArrowheads="1"/>
          </p:cNvSpPr>
          <p:nvPr/>
        </p:nvSpPr>
        <p:spPr bwMode="auto">
          <a:xfrm>
            <a:off x="788182" y="4926137"/>
            <a:ext cx="2871284" cy="5356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6"/>
          <p:cNvSpPr>
            <a:spLocks noChangeArrowheads="1"/>
          </p:cNvSpPr>
          <p:nvPr/>
        </p:nvSpPr>
        <p:spPr bwMode="auto">
          <a:xfrm>
            <a:off x="788182" y="5469110"/>
            <a:ext cx="2871284" cy="5356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6"/>
          <p:cNvSpPr>
            <a:spLocks noChangeArrowheads="1"/>
          </p:cNvSpPr>
          <p:nvPr/>
        </p:nvSpPr>
        <p:spPr bwMode="auto">
          <a:xfrm>
            <a:off x="788183" y="5990686"/>
            <a:ext cx="2871283" cy="5356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 55"/>
          <p:cNvSpPr/>
          <p:nvPr/>
        </p:nvSpPr>
        <p:spPr>
          <a:xfrm>
            <a:off x="5461103" y="3828956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Rectangle 56"/>
          <p:cNvSpPr/>
          <p:nvPr/>
        </p:nvSpPr>
        <p:spPr>
          <a:xfrm>
            <a:off x="5893211" y="3820511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57"/>
              <p:cNvSpPr/>
              <p:nvPr/>
            </p:nvSpPr>
            <p:spPr>
              <a:xfrm>
                <a:off x="6242679" y="3812066"/>
                <a:ext cx="1240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79" y="3812066"/>
                <a:ext cx="1240468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51" t="-28" r="25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58"/>
              <p:cNvSpPr/>
              <p:nvPr/>
            </p:nvSpPr>
            <p:spPr>
              <a:xfrm>
                <a:off x="7503301" y="3828955"/>
                <a:ext cx="1240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01" y="3828955"/>
                <a:ext cx="1240468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1" t="-92" r="37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59"/>
              <p:cNvSpPr/>
              <p:nvPr/>
            </p:nvSpPr>
            <p:spPr>
              <a:xfrm>
                <a:off x="8743769" y="3850020"/>
                <a:ext cx="1240468" cy="585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769" y="3850020"/>
                <a:ext cx="1240468" cy="585930"/>
              </a:xfrm>
              <a:prstGeom prst="rect">
                <a:avLst/>
              </a:prstGeom>
              <a:blipFill rotWithShape="1">
                <a:blip r:embed="rId4"/>
                <a:stretch>
                  <a:fillRect l="-37" t="-3" r="11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60"/>
              <p:cNvSpPr/>
              <p:nvPr/>
            </p:nvSpPr>
            <p:spPr>
              <a:xfrm>
                <a:off x="10003755" y="3843305"/>
                <a:ext cx="1240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55" y="3843305"/>
                <a:ext cx="1240468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8" t="-49" r="22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61"/>
          <p:cNvSpPr/>
          <p:nvPr/>
        </p:nvSpPr>
        <p:spPr>
          <a:xfrm>
            <a:off x="7220354" y="3863724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Rectangle 62"/>
          <p:cNvSpPr/>
          <p:nvPr/>
        </p:nvSpPr>
        <p:spPr>
          <a:xfrm>
            <a:off x="8478006" y="3863723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" name="Rectangle 63"/>
          <p:cNvSpPr/>
          <p:nvPr/>
        </p:nvSpPr>
        <p:spPr>
          <a:xfrm>
            <a:off x="9734888" y="386165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" name="Rectangle 64"/>
          <p:cNvSpPr/>
          <p:nvPr/>
        </p:nvSpPr>
        <p:spPr>
          <a:xfrm>
            <a:off x="5886122" y="448454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65"/>
              <p:cNvSpPr/>
              <p:nvPr/>
            </p:nvSpPr>
            <p:spPr>
              <a:xfrm>
                <a:off x="7596662" y="4496051"/>
                <a:ext cx="8547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62" y="4496051"/>
                <a:ext cx="854721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8" t="-43" r="20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66"/>
              <p:cNvSpPr/>
              <p:nvPr/>
            </p:nvSpPr>
            <p:spPr>
              <a:xfrm>
                <a:off x="6316099" y="4467658"/>
                <a:ext cx="96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099" y="4467658"/>
                <a:ext cx="969561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40" t="-74" r="31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67"/>
              <p:cNvSpPr/>
              <p:nvPr/>
            </p:nvSpPr>
            <p:spPr>
              <a:xfrm>
                <a:off x="8787791" y="4484548"/>
                <a:ext cx="9439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791" y="4484548"/>
                <a:ext cx="943913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3" t="-30" r="3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68"/>
          <p:cNvSpPr/>
          <p:nvPr/>
        </p:nvSpPr>
        <p:spPr>
          <a:xfrm>
            <a:off x="7137229" y="446765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Rectangle 69"/>
          <p:cNvSpPr/>
          <p:nvPr/>
        </p:nvSpPr>
        <p:spPr>
          <a:xfrm>
            <a:off x="8408988" y="4471649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70"/>
              <p:cNvSpPr/>
              <p:nvPr/>
            </p:nvSpPr>
            <p:spPr>
              <a:xfrm>
                <a:off x="6132282" y="5350451"/>
                <a:ext cx="1240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acc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82" y="5350451"/>
                <a:ext cx="1240468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7" t="-98" r="32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71"/>
              <p:cNvSpPr/>
              <p:nvPr/>
            </p:nvSpPr>
            <p:spPr>
              <a:xfrm>
                <a:off x="10018380" y="5370777"/>
                <a:ext cx="12404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5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380" y="5370777"/>
                <a:ext cx="1240468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50" t="-100" r="24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72"/>
              <p:cNvSpPr/>
              <p:nvPr/>
            </p:nvSpPr>
            <p:spPr>
              <a:xfrm>
                <a:off x="8714511" y="5370777"/>
                <a:ext cx="1240468" cy="585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6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511" y="5370777"/>
                <a:ext cx="1240468" cy="585930"/>
              </a:xfrm>
              <a:prstGeom prst="rect">
                <a:avLst/>
              </a:prstGeom>
              <a:blipFill rotWithShape="1">
                <a:blip r:embed="rId10"/>
                <a:stretch>
                  <a:fillRect l="-33" t="-99" r="7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73"/>
          <p:cNvSpPr/>
          <p:nvPr/>
        </p:nvSpPr>
        <p:spPr>
          <a:xfrm>
            <a:off x="7220354" y="5353887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Rectangle 74"/>
          <p:cNvSpPr/>
          <p:nvPr/>
        </p:nvSpPr>
        <p:spPr>
          <a:xfrm>
            <a:off x="8483985" y="535787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76"/>
              <p:cNvSpPr/>
              <p:nvPr/>
            </p:nvSpPr>
            <p:spPr>
              <a:xfrm>
                <a:off x="7410641" y="5350451"/>
                <a:ext cx="1240468" cy="585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acc>
                      <m:accPr>
                        <m:chr m:val="̅"/>
                        <m:ctrlPr>
                          <a:rPr lang="en-US" altLang="zh-CN" sz="2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9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641" y="5350451"/>
                <a:ext cx="1240468" cy="585930"/>
              </a:xfrm>
              <a:prstGeom prst="rect">
                <a:avLst/>
              </a:prstGeom>
              <a:blipFill rotWithShape="1">
                <a:blip r:embed="rId11"/>
                <a:stretch>
                  <a:fillRect l="-15" t="-98" r="41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77"/>
          <p:cNvSpPr/>
          <p:nvPr/>
        </p:nvSpPr>
        <p:spPr>
          <a:xfrm>
            <a:off x="9761177" y="5378647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Rectangle 78"/>
          <p:cNvSpPr/>
          <p:nvPr/>
        </p:nvSpPr>
        <p:spPr>
          <a:xfrm>
            <a:off x="5596551" y="5365143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  = 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96" y="121189"/>
            <a:ext cx="11521408" cy="70173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竞业达公司简介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19861"/>
            <a:ext cx="6441664" cy="306789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948718" y="2210573"/>
            <a:ext cx="3367920" cy="677108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成立于</a:t>
            </a:r>
            <a:r>
              <a:rPr lang="en-US" altLang="zh-CN" sz="2800" dirty="0">
                <a:latin typeface="Impact" panose="020B0806030902050204" pitchFamily="34" charset="0"/>
                <a:ea typeface="+mn-ea"/>
                <a:cs typeface="+mn-ea"/>
                <a:sym typeface="+mn-lt"/>
              </a:rPr>
              <a:t>1997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年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48718" y="3331938"/>
            <a:ext cx="3367920" cy="677108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注册资金</a:t>
            </a:r>
            <a:r>
              <a:rPr lang="en-US" altLang="zh-CN" sz="2800" dirty="0">
                <a:latin typeface="Impact" panose="020B0806030902050204" pitchFamily="34" charset="0"/>
                <a:ea typeface="+mn-ea"/>
                <a:cs typeface="+mn-ea"/>
                <a:sym typeface="+mn-lt"/>
              </a:rPr>
              <a:t>14840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万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48718" y="4453303"/>
            <a:ext cx="3367920" cy="677108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现有员工</a:t>
            </a:r>
            <a:r>
              <a:rPr lang="en-US" altLang="zh-CN" sz="2800" dirty="0">
                <a:latin typeface="Impact" panose="020B0806030902050204" pitchFamily="34" charset="0"/>
                <a:ea typeface="+mn-ea"/>
                <a:cs typeface="+mn-ea"/>
                <a:sym typeface="+mn-lt"/>
              </a:rPr>
              <a:t>600+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人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Freeform 19"/>
          <p:cNvSpPr/>
          <p:nvPr/>
        </p:nvSpPr>
        <p:spPr bwMode="auto">
          <a:xfrm>
            <a:off x="6967150" y="2094927"/>
            <a:ext cx="749048" cy="839704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4998" y="1073757"/>
            <a:ext cx="10441276" cy="90011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北京竞业达数码科技股份有限公司，股票代码：</a:t>
            </a:r>
            <a:r>
              <a:rPr lang="en-US" altLang="zh-CN" sz="32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003005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3" name="Freeform 19"/>
          <p:cNvSpPr/>
          <p:nvPr/>
        </p:nvSpPr>
        <p:spPr bwMode="auto">
          <a:xfrm>
            <a:off x="6967150" y="3200642"/>
            <a:ext cx="749048" cy="839704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Freeform 19"/>
          <p:cNvSpPr/>
          <p:nvPr/>
        </p:nvSpPr>
        <p:spPr bwMode="auto">
          <a:xfrm>
            <a:off x="6967150" y="4306357"/>
            <a:ext cx="749048" cy="839704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iconfont-1186-600061"/>
          <p:cNvSpPr/>
          <p:nvPr/>
        </p:nvSpPr>
        <p:spPr>
          <a:xfrm>
            <a:off x="7108857" y="2297679"/>
            <a:ext cx="482401" cy="434200"/>
          </a:xfrm>
          <a:custGeom>
            <a:avLst/>
            <a:gdLst>
              <a:gd name="T0" fmla="*/ 56 w 12800"/>
              <a:gd name="T1" fmla="*/ 0 h 11520"/>
              <a:gd name="T2" fmla="*/ 0 w 12800"/>
              <a:gd name="T3" fmla="*/ 11464 h 11520"/>
              <a:gd name="T4" fmla="*/ 2337 w 12800"/>
              <a:gd name="T5" fmla="*/ 11520 h 11520"/>
              <a:gd name="T6" fmla="*/ 4424 w 12800"/>
              <a:gd name="T7" fmla="*/ 9322 h 11520"/>
              <a:gd name="T8" fmla="*/ 6706 w 12800"/>
              <a:gd name="T9" fmla="*/ 11520 h 11520"/>
              <a:gd name="T10" fmla="*/ 6762 w 12800"/>
              <a:gd name="T11" fmla="*/ 83 h 11520"/>
              <a:gd name="T12" fmla="*/ 2894 w 12800"/>
              <a:gd name="T13" fmla="*/ 7652 h 11520"/>
              <a:gd name="T14" fmla="*/ 1280 w 12800"/>
              <a:gd name="T15" fmla="*/ 6066 h 11520"/>
              <a:gd name="T16" fmla="*/ 2894 w 12800"/>
              <a:gd name="T17" fmla="*/ 7652 h 11520"/>
              <a:gd name="T18" fmla="*/ 1280 w 12800"/>
              <a:gd name="T19" fmla="*/ 5287 h 11520"/>
              <a:gd name="T20" fmla="*/ 2894 w 12800"/>
              <a:gd name="T21" fmla="*/ 3701 h 11520"/>
              <a:gd name="T22" fmla="*/ 2894 w 12800"/>
              <a:gd name="T23" fmla="*/ 2922 h 11520"/>
              <a:gd name="T24" fmla="*/ 1280 w 12800"/>
              <a:gd name="T25" fmla="*/ 1336 h 11520"/>
              <a:gd name="T26" fmla="*/ 2894 w 12800"/>
              <a:gd name="T27" fmla="*/ 2922 h 11520"/>
              <a:gd name="T28" fmla="*/ 3840 w 12800"/>
              <a:gd name="T29" fmla="*/ 7652 h 11520"/>
              <a:gd name="T30" fmla="*/ 5454 w 12800"/>
              <a:gd name="T31" fmla="*/ 6066 h 11520"/>
              <a:gd name="T32" fmla="*/ 5454 w 12800"/>
              <a:gd name="T33" fmla="*/ 5287 h 11520"/>
              <a:gd name="T34" fmla="*/ 3840 w 12800"/>
              <a:gd name="T35" fmla="*/ 3701 h 11520"/>
              <a:gd name="T36" fmla="*/ 5454 w 12800"/>
              <a:gd name="T37" fmla="*/ 5287 h 11520"/>
              <a:gd name="T38" fmla="*/ 3840 w 12800"/>
              <a:gd name="T39" fmla="*/ 2922 h 11520"/>
              <a:gd name="T40" fmla="*/ 5454 w 12800"/>
              <a:gd name="T41" fmla="*/ 1336 h 11520"/>
              <a:gd name="T42" fmla="*/ 12466 w 12800"/>
              <a:gd name="T43" fmla="*/ 3701 h 11520"/>
              <a:gd name="T44" fmla="*/ 7763 w 12800"/>
              <a:gd name="T45" fmla="*/ 4035 h 11520"/>
              <a:gd name="T46" fmla="*/ 7791 w 12800"/>
              <a:gd name="T47" fmla="*/ 11492 h 11520"/>
              <a:gd name="T48" fmla="*/ 9544 w 12800"/>
              <a:gd name="T49" fmla="*/ 10045 h 11520"/>
              <a:gd name="T50" fmla="*/ 11019 w 12800"/>
              <a:gd name="T51" fmla="*/ 11492 h 11520"/>
              <a:gd name="T52" fmla="*/ 12772 w 12800"/>
              <a:gd name="T53" fmla="*/ 11464 h 11520"/>
              <a:gd name="T54" fmla="*/ 12466 w 12800"/>
              <a:gd name="T55" fmla="*/ 3701 h 11520"/>
              <a:gd name="T56" fmla="*/ 8403 w 12800"/>
              <a:gd name="T57" fmla="*/ 8821 h 11520"/>
              <a:gd name="T58" fmla="*/ 12104 w 12800"/>
              <a:gd name="T59" fmla="*/ 8042 h 11520"/>
              <a:gd name="T60" fmla="*/ 12104 w 12800"/>
              <a:gd name="T61" fmla="*/ 7263 h 11520"/>
              <a:gd name="T62" fmla="*/ 8403 w 12800"/>
              <a:gd name="T63" fmla="*/ 6483 h 11520"/>
              <a:gd name="T64" fmla="*/ 12104 w 12800"/>
              <a:gd name="T65" fmla="*/ 7263 h 11520"/>
              <a:gd name="T66" fmla="*/ 8403 w 12800"/>
              <a:gd name="T67" fmla="*/ 5677 h 11520"/>
              <a:gd name="T68" fmla="*/ 12104 w 12800"/>
              <a:gd name="T69" fmla="*/ 4897 h 11520"/>
              <a:gd name="T70" fmla="*/ 12104 w 12800"/>
              <a:gd name="T71" fmla="*/ 5677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00" h="11520">
                <a:moveTo>
                  <a:pt x="6706" y="0"/>
                </a:moveTo>
                <a:lnTo>
                  <a:pt x="56" y="0"/>
                </a:lnTo>
                <a:cubicBezTo>
                  <a:pt x="28" y="0"/>
                  <a:pt x="0" y="28"/>
                  <a:pt x="0" y="83"/>
                </a:cubicBezTo>
                <a:lnTo>
                  <a:pt x="0" y="11464"/>
                </a:lnTo>
                <a:cubicBezTo>
                  <a:pt x="0" y="11492"/>
                  <a:pt x="28" y="11520"/>
                  <a:pt x="56" y="11520"/>
                </a:cubicBezTo>
                <a:lnTo>
                  <a:pt x="2337" y="11520"/>
                </a:lnTo>
                <a:lnTo>
                  <a:pt x="2337" y="9322"/>
                </a:lnTo>
                <a:lnTo>
                  <a:pt x="4424" y="9322"/>
                </a:lnTo>
                <a:lnTo>
                  <a:pt x="4424" y="11520"/>
                </a:lnTo>
                <a:lnTo>
                  <a:pt x="6706" y="11520"/>
                </a:lnTo>
                <a:cubicBezTo>
                  <a:pt x="6734" y="11520"/>
                  <a:pt x="6762" y="11492"/>
                  <a:pt x="6762" y="11464"/>
                </a:cubicBezTo>
                <a:lnTo>
                  <a:pt x="6762" y="83"/>
                </a:lnTo>
                <a:cubicBezTo>
                  <a:pt x="6762" y="28"/>
                  <a:pt x="6734" y="0"/>
                  <a:pt x="6706" y="0"/>
                </a:cubicBezTo>
                <a:close/>
                <a:moveTo>
                  <a:pt x="2894" y="7652"/>
                </a:moveTo>
                <a:lnTo>
                  <a:pt x="1280" y="7652"/>
                </a:lnTo>
                <a:lnTo>
                  <a:pt x="1280" y="6066"/>
                </a:lnTo>
                <a:lnTo>
                  <a:pt x="2894" y="6066"/>
                </a:lnTo>
                <a:lnTo>
                  <a:pt x="2894" y="7652"/>
                </a:lnTo>
                <a:close/>
                <a:moveTo>
                  <a:pt x="2894" y="5287"/>
                </a:moveTo>
                <a:lnTo>
                  <a:pt x="1280" y="5287"/>
                </a:lnTo>
                <a:lnTo>
                  <a:pt x="1280" y="3701"/>
                </a:lnTo>
                <a:lnTo>
                  <a:pt x="2894" y="3701"/>
                </a:lnTo>
                <a:lnTo>
                  <a:pt x="2894" y="5287"/>
                </a:lnTo>
                <a:close/>
                <a:moveTo>
                  <a:pt x="2894" y="2922"/>
                </a:moveTo>
                <a:lnTo>
                  <a:pt x="1280" y="2922"/>
                </a:lnTo>
                <a:lnTo>
                  <a:pt x="1280" y="1336"/>
                </a:lnTo>
                <a:lnTo>
                  <a:pt x="2894" y="1336"/>
                </a:lnTo>
                <a:lnTo>
                  <a:pt x="2894" y="2922"/>
                </a:lnTo>
                <a:close/>
                <a:moveTo>
                  <a:pt x="5454" y="7652"/>
                </a:moveTo>
                <a:lnTo>
                  <a:pt x="3840" y="7652"/>
                </a:lnTo>
                <a:lnTo>
                  <a:pt x="3840" y="6066"/>
                </a:lnTo>
                <a:lnTo>
                  <a:pt x="5454" y="6066"/>
                </a:lnTo>
                <a:lnTo>
                  <a:pt x="5454" y="7652"/>
                </a:lnTo>
                <a:close/>
                <a:moveTo>
                  <a:pt x="5454" y="5287"/>
                </a:moveTo>
                <a:lnTo>
                  <a:pt x="3840" y="5287"/>
                </a:lnTo>
                <a:lnTo>
                  <a:pt x="3840" y="3701"/>
                </a:lnTo>
                <a:lnTo>
                  <a:pt x="5454" y="3701"/>
                </a:lnTo>
                <a:lnTo>
                  <a:pt x="5454" y="5287"/>
                </a:lnTo>
                <a:close/>
                <a:moveTo>
                  <a:pt x="5454" y="2922"/>
                </a:moveTo>
                <a:lnTo>
                  <a:pt x="3840" y="2922"/>
                </a:lnTo>
                <a:lnTo>
                  <a:pt x="3840" y="1336"/>
                </a:lnTo>
                <a:lnTo>
                  <a:pt x="5454" y="1336"/>
                </a:lnTo>
                <a:lnTo>
                  <a:pt x="5454" y="2922"/>
                </a:lnTo>
                <a:close/>
                <a:moveTo>
                  <a:pt x="12466" y="3701"/>
                </a:moveTo>
                <a:lnTo>
                  <a:pt x="8097" y="3701"/>
                </a:lnTo>
                <a:cubicBezTo>
                  <a:pt x="7903" y="3701"/>
                  <a:pt x="7763" y="3840"/>
                  <a:pt x="7763" y="4035"/>
                </a:cubicBezTo>
                <a:lnTo>
                  <a:pt x="7763" y="11464"/>
                </a:lnTo>
                <a:cubicBezTo>
                  <a:pt x="7763" y="11492"/>
                  <a:pt x="7791" y="11492"/>
                  <a:pt x="7791" y="11492"/>
                </a:cubicBezTo>
                <a:lnTo>
                  <a:pt x="9544" y="11492"/>
                </a:lnTo>
                <a:lnTo>
                  <a:pt x="9544" y="10045"/>
                </a:lnTo>
                <a:lnTo>
                  <a:pt x="11019" y="10045"/>
                </a:lnTo>
                <a:lnTo>
                  <a:pt x="11019" y="11492"/>
                </a:lnTo>
                <a:lnTo>
                  <a:pt x="12744" y="11492"/>
                </a:lnTo>
                <a:cubicBezTo>
                  <a:pt x="12772" y="11492"/>
                  <a:pt x="12772" y="11464"/>
                  <a:pt x="12772" y="11464"/>
                </a:cubicBezTo>
                <a:lnTo>
                  <a:pt x="12772" y="4035"/>
                </a:lnTo>
                <a:cubicBezTo>
                  <a:pt x="12800" y="3868"/>
                  <a:pt x="12633" y="3701"/>
                  <a:pt x="12466" y="3701"/>
                </a:cubicBezTo>
                <a:close/>
                <a:moveTo>
                  <a:pt x="12104" y="8821"/>
                </a:moveTo>
                <a:lnTo>
                  <a:pt x="8403" y="8821"/>
                </a:lnTo>
                <a:lnTo>
                  <a:pt x="8403" y="8042"/>
                </a:lnTo>
                <a:lnTo>
                  <a:pt x="12104" y="8042"/>
                </a:lnTo>
                <a:lnTo>
                  <a:pt x="12104" y="8821"/>
                </a:lnTo>
                <a:close/>
                <a:moveTo>
                  <a:pt x="12104" y="7263"/>
                </a:moveTo>
                <a:lnTo>
                  <a:pt x="8403" y="7263"/>
                </a:lnTo>
                <a:lnTo>
                  <a:pt x="8403" y="6483"/>
                </a:lnTo>
                <a:lnTo>
                  <a:pt x="12104" y="6483"/>
                </a:lnTo>
                <a:lnTo>
                  <a:pt x="12104" y="7263"/>
                </a:lnTo>
                <a:close/>
                <a:moveTo>
                  <a:pt x="12104" y="5677"/>
                </a:moveTo>
                <a:lnTo>
                  <a:pt x="8403" y="5677"/>
                </a:lnTo>
                <a:lnTo>
                  <a:pt x="8403" y="4897"/>
                </a:lnTo>
                <a:lnTo>
                  <a:pt x="12104" y="4897"/>
                </a:lnTo>
                <a:lnTo>
                  <a:pt x="12104" y="5677"/>
                </a:lnTo>
                <a:close/>
                <a:moveTo>
                  <a:pt x="12104" y="5677"/>
                </a:move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iconfont-1191-866883"/>
          <p:cNvSpPr/>
          <p:nvPr/>
        </p:nvSpPr>
        <p:spPr>
          <a:xfrm>
            <a:off x="7036831" y="3331938"/>
            <a:ext cx="609685" cy="603393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iconfont-11868-5667997"/>
          <p:cNvSpPr/>
          <p:nvPr/>
        </p:nvSpPr>
        <p:spPr>
          <a:xfrm>
            <a:off x="7062202" y="4415768"/>
            <a:ext cx="575710" cy="609685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48718" y="5574668"/>
            <a:ext cx="3367920" cy="677108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US" altLang="zh-CN" sz="2800" dirty="0">
                <a:latin typeface="Impact" panose="020B0806030902050204" pitchFamily="34" charset="0"/>
                <a:ea typeface="+mn-ea"/>
                <a:cs typeface="+mn-ea"/>
                <a:sym typeface="+mn-lt"/>
              </a:rPr>
              <a:t>2020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年登陆深交所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Freeform 19"/>
          <p:cNvSpPr/>
          <p:nvPr/>
        </p:nvSpPr>
        <p:spPr bwMode="auto">
          <a:xfrm>
            <a:off x="6967150" y="5412072"/>
            <a:ext cx="749048" cy="839704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rogress-report_18229"/>
          <p:cNvSpPr/>
          <p:nvPr/>
        </p:nvSpPr>
        <p:spPr>
          <a:xfrm>
            <a:off x="7036832" y="5555318"/>
            <a:ext cx="609684" cy="553212"/>
          </a:xfrm>
          <a:custGeom>
            <a:avLst/>
            <a:gdLst>
              <a:gd name="connsiteX0" fmla="*/ 116112 w 607919"/>
              <a:gd name="connsiteY0" fmla="*/ 473652 h 551610"/>
              <a:gd name="connsiteX1" fmla="*/ 118901 w 607919"/>
              <a:gd name="connsiteY1" fmla="*/ 480423 h 551610"/>
              <a:gd name="connsiteX2" fmla="*/ 118901 w 607919"/>
              <a:gd name="connsiteY2" fmla="*/ 551610 h 551610"/>
              <a:gd name="connsiteX3" fmla="*/ 55604 w 607919"/>
              <a:gd name="connsiteY3" fmla="*/ 551610 h 551610"/>
              <a:gd name="connsiteX4" fmla="*/ 55604 w 607919"/>
              <a:gd name="connsiteY4" fmla="*/ 540851 h 551610"/>
              <a:gd name="connsiteX5" fmla="*/ 65255 w 607919"/>
              <a:gd name="connsiteY5" fmla="*/ 520583 h 551610"/>
              <a:gd name="connsiteX6" fmla="*/ 83555 w 607919"/>
              <a:gd name="connsiteY6" fmla="*/ 502317 h 551610"/>
              <a:gd name="connsiteX7" fmla="*/ 109375 w 607919"/>
              <a:gd name="connsiteY7" fmla="*/ 476545 h 551610"/>
              <a:gd name="connsiteX8" fmla="*/ 116112 w 607919"/>
              <a:gd name="connsiteY8" fmla="*/ 473652 h 551610"/>
              <a:gd name="connsiteX9" fmla="*/ 199155 w 607919"/>
              <a:gd name="connsiteY9" fmla="*/ 390799 h 551610"/>
              <a:gd name="connsiteX10" fmla="*/ 201956 w 607919"/>
              <a:gd name="connsiteY10" fmla="*/ 397632 h 551610"/>
              <a:gd name="connsiteX11" fmla="*/ 201956 w 607919"/>
              <a:gd name="connsiteY11" fmla="*/ 551610 h 551610"/>
              <a:gd name="connsiteX12" fmla="*/ 145363 w 607919"/>
              <a:gd name="connsiteY12" fmla="*/ 551610 h 551610"/>
              <a:gd name="connsiteX13" fmla="*/ 145363 w 607919"/>
              <a:gd name="connsiteY13" fmla="*/ 454170 h 551610"/>
              <a:gd name="connsiteX14" fmla="*/ 154879 w 607919"/>
              <a:gd name="connsiteY14" fmla="*/ 431030 h 551610"/>
              <a:gd name="connsiteX15" fmla="*/ 192315 w 607919"/>
              <a:gd name="connsiteY15" fmla="*/ 393630 h 551610"/>
              <a:gd name="connsiteX16" fmla="*/ 199155 w 607919"/>
              <a:gd name="connsiteY16" fmla="*/ 390799 h 551610"/>
              <a:gd name="connsiteX17" fmla="*/ 231082 w 607919"/>
              <a:gd name="connsiteY17" fmla="*/ 388245 h 551610"/>
              <a:gd name="connsiteX18" fmla="*/ 237930 w 607919"/>
              <a:gd name="connsiteY18" fmla="*/ 391091 h 551610"/>
              <a:gd name="connsiteX19" fmla="*/ 266763 w 607919"/>
              <a:gd name="connsiteY19" fmla="*/ 419867 h 551610"/>
              <a:gd name="connsiteX20" fmla="*/ 275915 w 607919"/>
              <a:gd name="connsiteY20" fmla="*/ 428875 h 551610"/>
              <a:gd name="connsiteX21" fmla="*/ 284941 w 607919"/>
              <a:gd name="connsiteY21" fmla="*/ 451520 h 551610"/>
              <a:gd name="connsiteX22" fmla="*/ 284941 w 607919"/>
              <a:gd name="connsiteY22" fmla="*/ 551610 h 551610"/>
              <a:gd name="connsiteX23" fmla="*/ 228277 w 607919"/>
              <a:gd name="connsiteY23" fmla="*/ 551610 h 551610"/>
              <a:gd name="connsiteX24" fmla="*/ 228277 w 607919"/>
              <a:gd name="connsiteY24" fmla="*/ 394969 h 551610"/>
              <a:gd name="connsiteX25" fmla="*/ 231082 w 607919"/>
              <a:gd name="connsiteY25" fmla="*/ 388245 h 551610"/>
              <a:gd name="connsiteX26" fmla="*/ 365148 w 607919"/>
              <a:gd name="connsiteY26" fmla="*/ 381336 h 551610"/>
              <a:gd name="connsiteX27" fmla="*/ 367997 w 607919"/>
              <a:gd name="connsiteY27" fmla="*/ 388122 h 551610"/>
              <a:gd name="connsiteX28" fmla="*/ 367997 w 607919"/>
              <a:gd name="connsiteY28" fmla="*/ 551610 h 551610"/>
              <a:gd name="connsiteX29" fmla="*/ 311262 w 607919"/>
              <a:gd name="connsiteY29" fmla="*/ 551610 h 551610"/>
              <a:gd name="connsiteX30" fmla="*/ 311262 w 607919"/>
              <a:gd name="connsiteY30" fmla="*/ 444661 h 551610"/>
              <a:gd name="connsiteX31" fmla="*/ 316898 w 607919"/>
              <a:gd name="connsiteY31" fmla="*/ 425523 h 551610"/>
              <a:gd name="connsiteX32" fmla="*/ 322534 w 607919"/>
              <a:gd name="connsiteY32" fmla="*/ 419894 h 551610"/>
              <a:gd name="connsiteX33" fmla="*/ 358353 w 607919"/>
              <a:gd name="connsiteY33" fmla="*/ 384120 h 551610"/>
              <a:gd name="connsiteX34" fmla="*/ 365148 w 607919"/>
              <a:gd name="connsiteY34" fmla="*/ 381336 h 551610"/>
              <a:gd name="connsiteX35" fmla="*/ 448177 w 607919"/>
              <a:gd name="connsiteY35" fmla="*/ 298352 h 551610"/>
              <a:gd name="connsiteX36" fmla="*/ 450982 w 607919"/>
              <a:gd name="connsiteY36" fmla="*/ 305139 h 551610"/>
              <a:gd name="connsiteX37" fmla="*/ 450982 w 607919"/>
              <a:gd name="connsiteY37" fmla="*/ 551610 h 551610"/>
              <a:gd name="connsiteX38" fmla="*/ 394318 w 607919"/>
              <a:gd name="connsiteY38" fmla="*/ 551610 h 551610"/>
              <a:gd name="connsiteX39" fmla="*/ 394318 w 607919"/>
              <a:gd name="connsiteY39" fmla="*/ 361815 h 551610"/>
              <a:gd name="connsiteX40" fmla="*/ 403846 w 607919"/>
              <a:gd name="connsiteY40" fmla="*/ 338669 h 551610"/>
              <a:gd name="connsiteX41" fmla="*/ 441329 w 607919"/>
              <a:gd name="connsiteY41" fmla="*/ 301136 h 551610"/>
              <a:gd name="connsiteX42" fmla="*/ 448177 w 607919"/>
              <a:gd name="connsiteY42" fmla="*/ 298352 h 551610"/>
              <a:gd name="connsiteX43" fmla="*/ 527085 w 607919"/>
              <a:gd name="connsiteY43" fmla="*/ 219452 h 551610"/>
              <a:gd name="connsiteX44" fmla="*/ 529874 w 607919"/>
              <a:gd name="connsiteY44" fmla="*/ 226177 h 551610"/>
              <a:gd name="connsiteX45" fmla="*/ 529874 w 607919"/>
              <a:gd name="connsiteY45" fmla="*/ 551610 h 551610"/>
              <a:gd name="connsiteX46" fmla="*/ 477232 w 607919"/>
              <a:gd name="connsiteY46" fmla="*/ 551610 h 551610"/>
              <a:gd name="connsiteX47" fmla="*/ 477232 w 607919"/>
              <a:gd name="connsiteY47" fmla="*/ 278727 h 551610"/>
              <a:gd name="connsiteX48" fmla="*/ 486883 w 607919"/>
              <a:gd name="connsiteY48" fmla="*/ 255580 h 551610"/>
              <a:gd name="connsiteX49" fmla="*/ 520348 w 607919"/>
              <a:gd name="connsiteY49" fmla="*/ 222298 h 551610"/>
              <a:gd name="connsiteX50" fmla="*/ 527085 w 607919"/>
              <a:gd name="connsiteY50" fmla="*/ 219452 h 551610"/>
              <a:gd name="connsiteX51" fmla="*/ 387769 w 607919"/>
              <a:gd name="connsiteY51" fmla="*/ 0 h 551610"/>
              <a:gd name="connsiteX52" fmla="*/ 580729 w 607919"/>
              <a:gd name="connsiteY52" fmla="*/ 0 h 551610"/>
              <a:gd name="connsiteX53" fmla="*/ 607919 w 607919"/>
              <a:gd name="connsiteY53" fmla="*/ 26022 h 551610"/>
              <a:gd name="connsiteX54" fmla="*/ 607919 w 607919"/>
              <a:gd name="connsiteY54" fmla="*/ 219812 h 551610"/>
              <a:gd name="connsiteX55" fmla="*/ 598271 w 607919"/>
              <a:gd name="connsiteY55" fmla="*/ 223815 h 551610"/>
              <a:gd name="connsiteX56" fmla="*/ 530610 w 607919"/>
              <a:gd name="connsiteY56" fmla="*/ 156258 h 551610"/>
              <a:gd name="connsiteX57" fmla="*/ 304320 w 607919"/>
              <a:gd name="connsiteY57" fmla="*/ 382325 h 551610"/>
              <a:gd name="connsiteX58" fmla="*/ 285024 w 607919"/>
              <a:gd name="connsiteY58" fmla="*/ 382325 h 551610"/>
              <a:gd name="connsiteX59" fmla="*/ 216360 w 607919"/>
              <a:gd name="connsiteY59" fmla="*/ 313767 h 551610"/>
              <a:gd name="connsiteX60" fmla="*/ 94068 w 607919"/>
              <a:gd name="connsiteY60" fmla="*/ 435996 h 551610"/>
              <a:gd name="connsiteX61" fmla="*/ 17260 w 607919"/>
              <a:gd name="connsiteY61" fmla="*/ 435996 h 551610"/>
              <a:gd name="connsiteX62" fmla="*/ 15882 w 607919"/>
              <a:gd name="connsiteY62" fmla="*/ 434745 h 551610"/>
              <a:gd name="connsiteX63" fmla="*/ 15882 w 607919"/>
              <a:gd name="connsiteY63" fmla="*/ 358055 h 551610"/>
              <a:gd name="connsiteX64" fmla="*/ 206837 w 607919"/>
              <a:gd name="connsiteY64" fmla="*/ 167267 h 551610"/>
              <a:gd name="connsiteX65" fmla="*/ 226008 w 607919"/>
              <a:gd name="connsiteY65" fmla="*/ 167267 h 551610"/>
              <a:gd name="connsiteX66" fmla="*/ 294672 w 607919"/>
              <a:gd name="connsiteY66" fmla="*/ 235701 h 551610"/>
              <a:gd name="connsiteX67" fmla="*/ 424481 w 607919"/>
              <a:gd name="connsiteY67" fmla="*/ 105965 h 551610"/>
              <a:gd name="connsiteX68" fmla="*/ 452423 w 607919"/>
              <a:gd name="connsiteY68" fmla="*/ 78192 h 551610"/>
              <a:gd name="connsiteX69" fmla="*/ 383885 w 607919"/>
              <a:gd name="connsiteY69" fmla="*/ 9633 h 551610"/>
              <a:gd name="connsiteX70" fmla="*/ 387769 w 607919"/>
              <a:gd name="connsiteY70" fmla="*/ 0 h 5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919" h="551610">
                <a:moveTo>
                  <a:pt x="116112" y="473652"/>
                </a:moveTo>
                <a:cubicBezTo>
                  <a:pt x="117836" y="474356"/>
                  <a:pt x="118901" y="476670"/>
                  <a:pt x="118901" y="480423"/>
                </a:cubicBezTo>
                <a:lnTo>
                  <a:pt x="118901" y="551610"/>
                </a:lnTo>
                <a:lnTo>
                  <a:pt x="55604" y="551610"/>
                </a:lnTo>
                <a:lnTo>
                  <a:pt x="55604" y="540851"/>
                </a:lnTo>
                <a:cubicBezTo>
                  <a:pt x="55604" y="534971"/>
                  <a:pt x="59991" y="525838"/>
                  <a:pt x="65255" y="520583"/>
                </a:cubicBezTo>
                <a:lnTo>
                  <a:pt x="83555" y="502317"/>
                </a:lnTo>
                <a:lnTo>
                  <a:pt x="109375" y="476545"/>
                </a:lnTo>
                <a:cubicBezTo>
                  <a:pt x="112007" y="473855"/>
                  <a:pt x="114389" y="472948"/>
                  <a:pt x="116112" y="473652"/>
                </a:cubicBezTo>
                <a:close/>
                <a:moveTo>
                  <a:pt x="199155" y="390799"/>
                </a:moveTo>
                <a:cubicBezTo>
                  <a:pt x="200892" y="391534"/>
                  <a:pt x="201956" y="393880"/>
                  <a:pt x="201956" y="397632"/>
                </a:cubicBezTo>
                <a:lnTo>
                  <a:pt x="201956" y="551610"/>
                </a:lnTo>
                <a:lnTo>
                  <a:pt x="145363" y="551610"/>
                </a:lnTo>
                <a:lnTo>
                  <a:pt x="145363" y="454170"/>
                </a:lnTo>
                <a:cubicBezTo>
                  <a:pt x="145363" y="446665"/>
                  <a:pt x="149620" y="436283"/>
                  <a:pt x="154879" y="431030"/>
                </a:cubicBezTo>
                <a:lnTo>
                  <a:pt x="192315" y="393630"/>
                </a:lnTo>
                <a:cubicBezTo>
                  <a:pt x="195007" y="390941"/>
                  <a:pt x="197417" y="390065"/>
                  <a:pt x="199155" y="390799"/>
                </a:cubicBezTo>
                <a:close/>
                <a:moveTo>
                  <a:pt x="231082" y="388245"/>
                </a:moveTo>
                <a:cubicBezTo>
                  <a:pt x="232822" y="387525"/>
                  <a:pt x="235235" y="388401"/>
                  <a:pt x="237930" y="391091"/>
                </a:cubicBezTo>
                <a:lnTo>
                  <a:pt x="266763" y="419867"/>
                </a:lnTo>
                <a:lnTo>
                  <a:pt x="275915" y="428875"/>
                </a:lnTo>
                <a:cubicBezTo>
                  <a:pt x="280929" y="433879"/>
                  <a:pt x="284941" y="444013"/>
                  <a:pt x="284941" y="451520"/>
                </a:cubicBezTo>
                <a:lnTo>
                  <a:pt x="284941" y="551610"/>
                </a:lnTo>
                <a:lnTo>
                  <a:pt x="228277" y="551610"/>
                </a:lnTo>
                <a:lnTo>
                  <a:pt x="228277" y="394969"/>
                </a:lnTo>
                <a:cubicBezTo>
                  <a:pt x="228277" y="391278"/>
                  <a:pt x="229343" y="388964"/>
                  <a:pt x="231082" y="388245"/>
                </a:cubicBezTo>
                <a:close/>
                <a:moveTo>
                  <a:pt x="365148" y="381336"/>
                </a:moveTo>
                <a:cubicBezTo>
                  <a:pt x="366901" y="382055"/>
                  <a:pt x="367997" y="384370"/>
                  <a:pt x="367997" y="388122"/>
                </a:cubicBezTo>
                <a:lnTo>
                  <a:pt x="367997" y="551610"/>
                </a:lnTo>
                <a:lnTo>
                  <a:pt x="311262" y="551610"/>
                </a:lnTo>
                <a:lnTo>
                  <a:pt x="311262" y="444661"/>
                </a:lnTo>
                <a:cubicBezTo>
                  <a:pt x="311262" y="437156"/>
                  <a:pt x="313767" y="428650"/>
                  <a:pt x="316898" y="425523"/>
                </a:cubicBezTo>
                <a:cubicBezTo>
                  <a:pt x="320029" y="422396"/>
                  <a:pt x="322534" y="419894"/>
                  <a:pt x="322534" y="419894"/>
                </a:cubicBezTo>
                <a:lnTo>
                  <a:pt x="358353" y="384120"/>
                </a:lnTo>
                <a:cubicBezTo>
                  <a:pt x="360983" y="381493"/>
                  <a:pt x="363394" y="380617"/>
                  <a:pt x="365148" y="381336"/>
                </a:cubicBezTo>
                <a:close/>
                <a:moveTo>
                  <a:pt x="448177" y="298352"/>
                </a:moveTo>
                <a:cubicBezTo>
                  <a:pt x="449916" y="299071"/>
                  <a:pt x="450982" y="301386"/>
                  <a:pt x="450982" y="305139"/>
                </a:cubicBezTo>
                <a:lnTo>
                  <a:pt x="450982" y="551610"/>
                </a:lnTo>
                <a:lnTo>
                  <a:pt x="394318" y="551610"/>
                </a:lnTo>
                <a:lnTo>
                  <a:pt x="394318" y="361815"/>
                </a:lnTo>
                <a:cubicBezTo>
                  <a:pt x="394318" y="354308"/>
                  <a:pt x="398580" y="343924"/>
                  <a:pt x="403846" y="338669"/>
                </a:cubicBezTo>
                <a:lnTo>
                  <a:pt x="441329" y="301136"/>
                </a:lnTo>
                <a:cubicBezTo>
                  <a:pt x="444024" y="298508"/>
                  <a:pt x="446438" y="297633"/>
                  <a:pt x="448177" y="298352"/>
                </a:cubicBezTo>
                <a:close/>
                <a:moveTo>
                  <a:pt x="527085" y="219452"/>
                </a:moveTo>
                <a:cubicBezTo>
                  <a:pt x="528809" y="220171"/>
                  <a:pt x="529874" y="222486"/>
                  <a:pt x="529874" y="226177"/>
                </a:cubicBezTo>
                <a:lnTo>
                  <a:pt x="529874" y="551610"/>
                </a:lnTo>
                <a:lnTo>
                  <a:pt x="477232" y="551610"/>
                </a:lnTo>
                <a:lnTo>
                  <a:pt x="477232" y="278727"/>
                </a:lnTo>
                <a:cubicBezTo>
                  <a:pt x="477232" y="271345"/>
                  <a:pt x="481494" y="260960"/>
                  <a:pt x="486883" y="255580"/>
                </a:cubicBezTo>
                <a:lnTo>
                  <a:pt x="520348" y="222298"/>
                </a:lnTo>
                <a:cubicBezTo>
                  <a:pt x="522980" y="219608"/>
                  <a:pt x="525362" y="218732"/>
                  <a:pt x="527085" y="219452"/>
                </a:cubicBezTo>
                <a:close/>
                <a:moveTo>
                  <a:pt x="387769" y="0"/>
                </a:moveTo>
                <a:lnTo>
                  <a:pt x="580729" y="0"/>
                </a:lnTo>
                <a:cubicBezTo>
                  <a:pt x="594512" y="0"/>
                  <a:pt x="607919" y="12135"/>
                  <a:pt x="607919" y="26022"/>
                </a:cubicBezTo>
                <a:lnTo>
                  <a:pt x="607919" y="219812"/>
                </a:lnTo>
                <a:cubicBezTo>
                  <a:pt x="607919" y="227318"/>
                  <a:pt x="603534" y="229070"/>
                  <a:pt x="598271" y="223815"/>
                </a:cubicBezTo>
                <a:lnTo>
                  <a:pt x="530610" y="156258"/>
                </a:lnTo>
                <a:lnTo>
                  <a:pt x="304320" y="382325"/>
                </a:lnTo>
                <a:cubicBezTo>
                  <a:pt x="298932" y="387580"/>
                  <a:pt x="290412" y="387580"/>
                  <a:pt x="285024" y="382325"/>
                </a:cubicBezTo>
                <a:lnTo>
                  <a:pt x="216360" y="313767"/>
                </a:lnTo>
                <a:lnTo>
                  <a:pt x="94068" y="435996"/>
                </a:lnTo>
                <a:cubicBezTo>
                  <a:pt x="72767" y="457264"/>
                  <a:pt x="38435" y="457264"/>
                  <a:pt x="17260" y="435996"/>
                </a:cubicBezTo>
                <a:lnTo>
                  <a:pt x="15882" y="434745"/>
                </a:lnTo>
                <a:cubicBezTo>
                  <a:pt x="-5294" y="413477"/>
                  <a:pt x="-5294" y="379198"/>
                  <a:pt x="15882" y="358055"/>
                </a:cubicBezTo>
                <a:lnTo>
                  <a:pt x="206837" y="167267"/>
                </a:lnTo>
                <a:cubicBezTo>
                  <a:pt x="212100" y="161888"/>
                  <a:pt x="220745" y="161888"/>
                  <a:pt x="226008" y="167267"/>
                </a:cubicBezTo>
                <a:lnTo>
                  <a:pt x="294672" y="235701"/>
                </a:lnTo>
                <a:lnTo>
                  <a:pt x="424481" y="105965"/>
                </a:lnTo>
                <a:lnTo>
                  <a:pt x="452423" y="78192"/>
                </a:lnTo>
                <a:lnTo>
                  <a:pt x="383885" y="9633"/>
                </a:lnTo>
                <a:cubicBezTo>
                  <a:pt x="378497" y="4379"/>
                  <a:pt x="380376" y="0"/>
                  <a:pt x="38776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实验一：补码运算实验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0" y="901753"/>
                <a:ext cx="11728502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位补码加法器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spcAft>
                    <a:spcPts val="600"/>
                  </a:spcAft>
                  <a:buFont typeface="Wingdings" panose="05000000000000000000" pitchFamily="2" charset="2"/>
                  <a:buChar char="u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[A+B]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=[A]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+[B]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；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[A-B]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=[A]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+[-B]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，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[-B]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补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1753"/>
                <a:ext cx="11728502" cy="1031051"/>
              </a:xfrm>
              <a:prstGeom prst="rect">
                <a:avLst/>
              </a:prstGeom>
              <a:blipFill rotWithShape="1">
                <a:blip r:embed="rId1"/>
                <a:stretch>
                  <a:fillRect t="-5" b="-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8"/>
          <p:cNvSpPr>
            <a:spLocks noChangeArrowheads="1"/>
          </p:cNvSpPr>
          <p:nvPr/>
        </p:nvSpPr>
        <p:spPr bwMode="auto">
          <a:xfrm>
            <a:off x="2998458" y="3800191"/>
            <a:ext cx="1503363" cy="1143000"/>
          </a:xfrm>
          <a:prstGeom prst="rect">
            <a:avLst/>
          </a:prstGeom>
          <a:solidFill>
            <a:srgbClr val="FF6600"/>
          </a:solidFill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FA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63" name="直接箭头连接符 9"/>
          <p:cNvCxnSpPr>
            <a:cxnSpLocks noChangeShapeType="1"/>
          </p:cNvCxnSpPr>
          <p:nvPr/>
        </p:nvCxnSpPr>
        <p:spPr bwMode="auto">
          <a:xfrm flipH="1" flipV="1">
            <a:off x="2465058" y="4370104"/>
            <a:ext cx="539750" cy="1587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箭头连接符 10"/>
          <p:cNvCxnSpPr>
            <a:cxnSpLocks noChangeShapeType="1"/>
          </p:cNvCxnSpPr>
          <p:nvPr/>
        </p:nvCxnSpPr>
        <p:spPr bwMode="auto">
          <a:xfrm flipH="1">
            <a:off x="4501821" y="4371691"/>
            <a:ext cx="630237" cy="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箭头连接符 13"/>
          <p:cNvCxnSpPr>
            <a:cxnSpLocks noChangeShapeType="1"/>
          </p:cNvCxnSpPr>
          <p:nvPr/>
        </p:nvCxnSpPr>
        <p:spPr bwMode="auto">
          <a:xfrm>
            <a:off x="3720771" y="4966379"/>
            <a:ext cx="0" cy="39370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文本框 17"/>
          <p:cNvSpPr txBox="1">
            <a:spLocks noChangeArrowheads="1"/>
          </p:cNvSpPr>
          <p:nvPr/>
        </p:nvSpPr>
        <p:spPr bwMode="auto">
          <a:xfrm>
            <a:off x="10675001" y="4433950"/>
            <a:ext cx="8556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i,0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" name="文本框 20"/>
          <p:cNvSpPr txBox="1">
            <a:spLocks noChangeArrowheads="1"/>
          </p:cNvSpPr>
          <p:nvPr/>
        </p:nvSpPr>
        <p:spPr bwMode="auto">
          <a:xfrm>
            <a:off x="9661726" y="5163229"/>
            <a:ext cx="598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" name="矩形 22"/>
          <p:cNvSpPr>
            <a:spLocks noChangeArrowheads="1"/>
          </p:cNvSpPr>
          <p:nvPr/>
        </p:nvSpPr>
        <p:spPr bwMode="auto">
          <a:xfrm>
            <a:off x="5132058" y="3800191"/>
            <a:ext cx="1579563" cy="1143000"/>
          </a:xfrm>
          <a:prstGeom prst="rect">
            <a:avLst/>
          </a:prstGeom>
          <a:solidFill>
            <a:srgbClr val="FF6600"/>
          </a:solidFill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FA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69" name="直接箭头连接符 24"/>
          <p:cNvCxnSpPr>
            <a:cxnSpLocks noChangeShapeType="1"/>
          </p:cNvCxnSpPr>
          <p:nvPr/>
        </p:nvCxnSpPr>
        <p:spPr bwMode="auto">
          <a:xfrm flipH="1">
            <a:off x="6711621" y="4371691"/>
            <a:ext cx="630237" cy="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箭头连接符 27"/>
          <p:cNvCxnSpPr>
            <a:cxnSpLocks noChangeShapeType="1"/>
          </p:cNvCxnSpPr>
          <p:nvPr/>
        </p:nvCxnSpPr>
        <p:spPr bwMode="auto">
          <a:xfrm>
            <a:off x="5894058" y="4943191"/>
            <a:ext cx="0" cy="39370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箭头连接符 30"/>
          <p:cNvCxnSpPr>
            <a:cxnSpLocks noChangeShapeType="1"/>
          </p:cNvCxnSpPr>
          <p:nvPr/>
        </p:nvCxnSpPr>
        <p:spPr bwMode="auto">
          <a:xfrm flipH="1">
            <a:off x="8638846" y="4371691"/>
            <a:ext cx="630237" cy="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34"/>
          <p:cNvSpPr>
            <a:spLocks noChangeArrowheads="1"/>
          </p:cNvSpPr>
          <p:nvPr/>
        </p:nvSpPr>
        <p:spPr bwMode="auto">
          <a:xfrm>
            <a:off x="9238921" y="3800191"/>
            <a:ext cx="1455737" cy="1143000"/>
          </a:xfrm>
          <a:prstGeom prst="rect">
            <a:avLst/>
          </a:prstGeom>
          <a:solidFill>
            <a:srgbClr val="FF6600"/>
          </a:solidFill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FA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73" name="直接箭头连接符 36"/>
          <p:cNvCxnSpPr>
            <a:cxnSpLocks noChangeShapeType="1"/>
          </p:cNvCxnSpPr>
          <p:nvPr/>
        </p:nvCxnSpPr>
        <p:spPr bwMode="auto">
          <a:xfrm flipH="1">
            <a:off x="10694658" y="4371691"/>
            <a:ext cx="646113" cy="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箭头连接符 39"/>
          <p:cNvCxnSpPr>
            <a:cxnSpLocks noChangeShapeType="1"/>
          </p:cNvCxnSpPr>
          <p:nvPr/>
        </p:nvCxnSpPr>
        <p:spPr bwMode="auto">
          <a:xfrm>
            <a:off x="10000921" y="4943191"/>
            <a:ext cx="0" cy="39370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文本框 42"/>
          <p:cNvSpPr txBox="1">
            <a:spLocks noChangeArrowheads="1"/>
          </p:cNvSpPr>
          <p:nvPr/>
        </p:nvSpPr>
        <p:spPr bwMode="auto">
          <a:xfrm>
            <a:off x="4436733" y="3848514"/>
            <a:ext cx="885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o,30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文本框 43"/>
          <p:cNvSpPr txBox="1">
            <a:spLocks noChangeArrowheads="1"/>
          </p:cNvSpPr>
          <p:nvPr/>
        </p:nvSpPr>
        <p:spPr bwMode="auto">
          <a:xfrm>
            <a:off x="2347597" y="3836169"/>
            <a:ext cx="908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o,31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文本框 45"/>
          <p:cNvSpPr txBox="1">
            <a:spLocks noChangeArrowheads="1"/>
          </p:cNvSpPr>
          <p:nvPr/>
        </p:nvSpPr>
        <p:spPr bwMode="auto">
          <a:xfrm>
            <a:off x="8608684" y="3826897"/>
            <a:ext cx="80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o,0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" name="文本框 52"/>
          <p:cNvSpPr txBox="1">
            <a:spLocks noChangeArrowheads="1"/>
          </p:cNvSpPr>
          <p:nvPr/>
        </p:nvSpPr>
        <p:spPr bwMode="auto">
          <a:xfrm>
            <a:off x="5560683" y="5226422"/>
            <a:ext cx="596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文本框 54"/>
          <p:cNvSpPr txBox="1">
            <a:spLocks noChangeArrowheads="1"/>
          </p:cNvSpPr>
          <p:nvPr/>
        </p:nvSpPr>
        <p:spPr bwMode="auto">
          <a:xfrm>
            <a:off x="3502490" y="5285764"/>
            <a:ext cx="758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31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80" name="直接连接符 11263"/>
          <p:cNvCxnSpPr>
            <a:cxnSpLocks noChangeShapeType="1"/>
          </p:cNvCxnSpPr>
          <p:nvPr/>
        </p:nvCxnSpPr>
        <p:spPr bwMode="auto">
          <a:xfrm>
            <a:off x="7494258" y="4370104"/>
            <a:ext cx="990600" cy="0"/>
          </a:xfrm>
          <a:prstGeom prst="line">
            <a:avLst/>
          </a:prstGeom>
          <a:noFill/>
          <a:ln w="5080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traight Connector 128"/>
          <p:cNvCxnSpPr/>
          <p:nvPr/>
        </p:nvCxnSpPr>
        <p:spPr>
          <a:xfrm flipH="1">
            <a:off x="2211059" y="5075024"/>
            <a:ext cx="1509712" cy="3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29"/>
          <p:cNvCxnSpPr/>
          <p:nvPr/>
        </p:nvCxnSpPr>
        <p:spPr>
          <a:xfrm flipH="1" flipV="1">
            <a:off x="1290117" y="3586141"/>
            <a:ext cx="205025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130"/>
          <p:cNvSpPr/>
          <p:nvPr/>
        </p:nvSpPr>
        <p:spPr>
          <a:xfrm>
            <a:off x="1513760" y="5381095"/>
            <a:ext cx="833837" cy="6116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13"/>
          <p:cNvCxnSpPr>
            <a:cxnSpLocks noChangeShapeType="1"/>
          </p:cNvCxnSpPr>
          <p:nvPr/>
        </p:nvCxnSpPr>
        <p:spPr bwMode="auto">
          <a:xfrm>
            <a:off x="1927198" y="5992771"/>
            <a:ext cx="0" cy="39370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矩形 8"/>
          <p:cNvSpPr>
            <a:spLocks noChangeArrowheads="1"/>
          </p:cNvSpPr>
          <p:nvPr/>
        </p:nvSpPr>
        <p:spPr bwMode="auto">
          <a:xfrm>
            <a:off x="948202" y="3813612"/>
            <a:ext cx="1503363" cy="1143000"/>
          </a:xfrm>
          <a:prstGeom prst="rect">
            <a:avLst/>
          </a:prstGeom>
          <a:solidFill>
            <a:srgbClr val="FF6600"/>
          </a:solidFill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FA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86" name="直接箭头连接符 9"/>
          <p:cNvCxnSpPr>
            <a:cxnSpLocks noChangeShapeType="1"/>
          </p:cNvCxnSpPr>
          <p:nvPr/>
        </p:nvCxnSpPr>
        <p:spPr bwMode="auto">
          <a:xfrm flipH="1" flipV="1">
            <a:off x="414802" y="4383525"/>
            <a:ext cx="539750" cy="1587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直接箭头连接符 11"/>
          <p:cNvCxnSpPr>
            <a:cxnSpLocks noChangeShapeType="1"/>
          </p:cNvCxnSpPr>
          <p:nvPr/>
        </p:nvCxnSpPr>
        <p:spPr bwMode="auto">
          <a:xfrm flipH="1">
            <a:off x="1300629" y="3586141"/>
            <a:ext cx="3967" cy="227471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直接箭头连接符 12"/>
          <p:cNvCxnSpPr>
            <a:cxnSpLocks noChangeShapeType="1"/>
          </p:cNvCxnSpPr>
          <p:nvPr/>
        </p:nvCxnSpPr>
        <p:spPr bwMode="auto">
          <a:xfrm>
            <a:off x="2090014" y="3492052"/>
            <a:ext cx="1188" cy="321560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文本框 43"/>
          <p:cNvSpPr txBox="1">
            <a:spLocks noChangeArrowheads="1"/>
          </p:cNvSpPr>
          <p:nvPr/>
        </p:nvSpPr>
        <p:spPr bwMode="auto">
          <a:xfrm>
            <a:off x="200489" y="3795217"/>
            <a:ext cx="908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o,32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" name="文本框 54"/>
          <p:cNvSpPr txBox="1">
            <a:spLocks noChangeArrowheads="1"/>
          </p:cNvSpPr>
          <p:nvPr/>
        </p:nvSpPr>
        <p:spPr bwMode="auto">
          <a:xfrm>
            <a:off x="1171853" y="4909662"/>
            <a:ext cx="758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32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1" name="Straight Connector 138"/>
          <p:cNvCxnSpPr/>
          <p:nvPr/>
        </p:nvCxnSpPr>
        <p:spPr>
          <a:xfrm flipH="1">
            <a:off x="2090014" y="3492052"/>
            <a:ext cx="2050255" cy="114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39"/>
          <p:cNvCxnSpPr/>
          <p:nvPr/>
        </p:nvCxnSpPr>
        <p:spPr>
          <a:xfrm flipV="1">
            <a:off x="2232544" y="5062595"/>
            <a:ext cx="0" cy="327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40"/>
          <p:cNvCxnSpPr/>
          <p:nvPr/>
        </p:nvCxnSpPr>
        <p:spPr>
          <a:xfrm flipV="1">
            <a:off x="1699883" y="4966380"/>
            <a:ext cx="0" cy="4238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54"/>
          <p:cNvSpPr txBox="1">
            <a:spLocks noChangeArrowheads="1"/>
          </p:cNvSpPr>
          <p:nvPr/>
        </p:nvSpPr>
        <p:spPr bwMode="auto">
          <a:xfrm>
            <a:off x="1431891" y="6043542"/>
            <a:ext cx="470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5" name="直接箭头连接符 12"/>
          <p:cNvCxnSpPr>
            <a:cxnSpLocks noChangeShapeType="1"/>
          </p:cNvCxnSpPr>
          <p:nvPr/>
        </p:nvCxnSpPr>
        <p:spPr bwMode="auto">
          <a:xfrm>
            <a:off x="4110699" y="3401995"/>
            <a:ext cx="0" cy="381252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文本框 14"/>
          <p:cNvSpPr txBox="1">
            <a:spLocks noChangeArrowheads="1"/>
          </p:cNvSpPr>
          <p:nvPr/>
        </p:nvSpPr>
        <p:spPr bwMode="auto">
          <a:xfrm>
            <a:off x="2766876" y="2304209"/>
            <a:ext cx="638175" cy="44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31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" name="文本框 16"/>
          <p:cNvSpPr txBox="1">
            <a:spLocks noChangeArrowheads="1"/>
          </p:cNvSpPr>
          <p:nvPr/>
        </p:nvSpPr>
        <p:spPr bwMode="auto">
          <a:xfrm>
            <a:off x="3418456" y="2287497"/>
            <a:ext cx="619125" cy="44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31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文本框 46"/>
          <p:cNvSpPr txBox="1">
            <a:spLocks noChangeArrowheads="1"/>
          </p:cNvSpPr>
          <p:nvPr/>
        </p:nvSpPr>
        <p:spPr bwMode="auto">
          <a:xfrm>
            <a:off x="4917023" y="2191571"/>
            <a:ext cx="638175" cy="44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文本框 47"/>
          <p:cNvSpPr txBox="1">
            <a:spLocks noChangeArrowheads="1"/>
          </p:cNvSpPr>
          <p:nvPr/>
        </p:nvSpPr>
        <p:spPr bwMode="auto">
          <a:xfrm>
            <a:off x="5693172" y="2211374"/>
            <a:ext cx="619125" cy="44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" name="文本框 50"/>
          <p:cNvSpPr txBox="1">
            <a:spLocks noChangeArrowheads="1"/>
          </p:cNvSpPr>
          <p:nvPr/>
        </p:nvSpPr>
        <p:spPr bwMode="auto">
          <a:xfrm>
            <a:off x="9060327" y="2255531"/>
            <a:ext cx="696913" cy="44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" name="文本框 51"/>
          <p:cNvSpPr txBox="1">
            <a:spLocks noChangeArrowheads="1"/>
          </p:cNvSpPr>
          <p:nvPr/>
        </p:nvSpPr>
        <p:spPr bwMode="auto">
          <a:xfrm>
            <a:off x="9759117" y="2241021"/>
            <a:ext cx="746125" cy="44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50"/>
          <p:cNvSpPr/>
          <p:nvPr/>
        </p:nvSpPr>
        <p:spPr>
          <a:xfrm>
            <a:off x="3738303" y="2801019"/>
            <a:ext cx="833837" cy="5923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2"/>
          <p:cNvCxnSpPr>
            <a:cxnSpLocks noChangeShapeType="1"/>
          </p:cNvCxnSpPr>
          <p:nvPr/>
        </p:nvCxnSpPr>
        <p:spPr bwMode="auto">
          <a:xfrm>
            <a:off x="6318460" y="3419631"/>
            <a:ext cx="0" cy="381252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Rectangle 154"/>
          <p:cNvSpPr/>
          <p:nvPr/>
        </p:nvSpPr>
        <p:spPr>
          <a:xfrm>
            <a:off x="5946064" y="2818655"/>
            <a:ext cx="833837" cy="5923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2"/>
          <p:cNvCxnSpPr>
            <a:cxnSpLocks noChangeShapeType="1"/>
          </p:cNvCxnSpPr>
          <p:nvPr/>
        </p:nvCxnSpPr>
        <p:spPr bwMode="auto">
          <a:xfrm>
            <a:off x="10330547" y="3401995"/>
            <a:ext cx="0" cy="381252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Rectangle 158"/>
          <p:cNvSpPr/>
          <p:nvPr/>
        </p:nvSpPr>
        <p:spPr>
          <a:xfrm>
            <a:off x="9958151" y="2801019"/>
            <a:ext cx="833837" cy="5923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接箭头连接符 11"/>
          <p:cNvCxnSpPr>
            <a:cxnSpLocks noChangeShapeType="1"/>
          </p:cNvCxnSpPr>
          <p:nvPr/>
        </p:nvCxnSpPr>
        <p:spPr bwMode="auto">
          <a:xfrm>
            <a:off x="3325679" y="2430832"/>
            <a:ext cx="2383" cy="1378277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traight Connector 151"/>
          <p:cNvCxnSpPr/>
          <p:nvPr/>
        </p:nvCxnSpPr>
        <p:spPr>
          <a:xfrm flipH="1">
            <a:off x="3954972" y="2430832"/>
            <a:ext cx="944" cy="360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2"/>
          <p:cNvGrpSpPr/>
          <p:nvPr/>
        </p:nvGrpSpPr>
        <p:grpSpPr>
          <a:xfrm>
            <a:off x="4364104" y="2655586"/>
            <a:ext cx="6219849" cy="151072"/>
            <a:chOff x="4371532" y="2812534"/>
            <a:chExt cx="6219849" cy="321651"/>
          </a:xfrm>
        </p:grpSpPr>
        <p:cxnSp>
          <p:nvCxnSpPr>
            <p:cNvPr id="110" name="Straight Connector 152"/>
            <p:cNvCxnSpPr/>
            <p:nvPr/>
          </p:nvCxnSpPr>
          <p:spPr>
            <a:xfrm flipH="1">
              <a:off x="4371532" y="2812534"/>
              <a:ext cx="1" cy="3069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56"/>
            <p:cNvCxnSpPr/>
            <p:nvPr/>
          </p:nvCxnSpPr>
          <p:spPr>
            <a:xfrm flipH="1">
              <a:off x="6579293" y="2827197"/>
              <a:ext cx="1" cy="3069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60"/>
            <p:cNvCxnSpPr/>
            <p:nvPr/>
          </p:nvCxnSpPr>
          <p:spPr>
            <a:xfrm flipH="1">
              <a:off x="10591380" y="2812534"/>
              <a:ext cx="1" cy="3069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箭头连接符 11"/>
          <p:cNvCxnSpPr>
            <a:cxnSpLocks noChangeShapeType="1"/>
          </p:cNvCxnSpPr>
          <p:nvPr/>
        </p:nvCxnSpPr>
        <p:spPr bwMode="auto">
          <a:xfrm>
            <a:off x="5483432" y="2399149"/>
            <a:ext cx="2383" cy="1378277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直接箭头连接符 11"/>
          <p:cNvCxnSpPr>
            <a:cxnSpLocks noChangeShapeType="1"/>
          </p:cNvCxnSpPr>
          <p:nvPr/>
        </p:nvCxnSpPr>
        <p:spPr bwMode="auto">
          <a:xfrm>
            <a:off x="9539975" y="2405910"/>
            <a:ext cx="2383" cy="1378277"/>
          </a:xfrm>
          <a:prstGeom prst="straightConnector1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traight Connector 163"/>
          <p:cNvCxnSpPr/>
          <p:nvPr/>
        </p:nvCxnSpPr>
        <p:spPr>
          <a:xfrm flipH="1" flipV="1">
            <a:off x="4364105" y="2670249"/>
            <a:ext cx="7547198" cy="10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64"/>
          <p:cNvSpPr txBox="1"/>
          <p:nvPr/>
        </p:nvSpPr>
        <p:spPr>
          <a:xfrm>
            <a:off x="10888204" y="2359589"/>
            <a:ext cx="1306071" cy="8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加减控制</a:t>
            </a:r>
            <a:r>
              <a:rPr lang="en-US" altLang="zh-CN" dirty="0"/>
              <a:t>M</a:t>
            </a:r>
            <a:endParaRPr lang="en-US" altLang="zh-CN" dirty="0"/>
          </a:p>
          <a:p>
            <a:r>
              <a:rPr lang="zh-CN" altLang="en-US" dirty="0"/>
              <a:t>加：</a:t>
            </a:r>
            <a:r>
              <a:rPr lang="en-US" altLang="zh-CN" dirty="0"/>
              <a:t>M=0</a:t>
            </a:r>
            <a:endParaRPr lang="en-US" altLang="zh-CN" dirty="0"/>
          </a:p>
          <a:p>
            <a:r>
              <a:rPr lang="zh-CN" altLang="en-US" dirty="0"/>
              <a:t>减：</a:t>
            </a:r>
            <a:r>
              <a:rPr lang="en-US" altLang="zh-CN" dirty="0"/>
              <a:t>M=1</a:t>
            </a:r>
            <a:endParaRPr lang="en-US" dirty="0"/>
          </a:p>
        </p:txBody>
      </p:sp>
      <p:cxnSp>
        <p:nvCxnSpPr>
          <p:cNvPr id="117" name="Straight Connector 165"/>
          <p:cNvCxnSpPr/>
          <p:nvPr/>
        </p:nvCxnSpPr>
        <p:spPr>
          <a:xfrm flipH="1">
            <a:off x="6229036" y="2474676"/>
            <a:ext cx="944" cy="360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66"/>
          <p:cNvCxnSpPr/>
          <p:nvPr/>
        </p:nvCxnSpPr>
        <p:spPr>
          <a:xfrm flipH="1">
            <a:off x="10187733" y="2445438"/>
            <a:ext cx="944" cy="360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67"/>
          <p:cNvCxnSpPr/>
          <p:nvPr/>
        </p:nvCxnSpPr>
        <p:spPr>
          <a:xfrm flipV="1">
            <a:off x="11340771" y="2701511"/>
            <a:ext cx="0" cy="16820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图片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实验一：补码运算实验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位补码乘法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阵列乘法的设计与实现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394"/>
            <a:ext cx="6024373" cy="462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07" y="1837366"/>
            <a:ext cx="5427634" cy="994170"/>
          </a:xfrm>
          <a:prstGeom prst="rect">
            <a:avLst/>
          </a:prstGeom>
        </p:spPr>
      </p:pic>
      <p:pic>
        <p:nvPicPr>
          <p:cNvPr id="122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2" y="1232227"/>
            <a:ext cx="2818001" cy="496352"/>
          </a:xfrm>
          <a:prstGeom prst="rect">
            <a:avLst/>
          </a:prstGeom>
        </p:spPr>
      </p:pic>
      <p:sp>
        <p:nvSpPr>
          <p:cNvPr id="123" name="Rounded Rectangle 11"/>
          <p:cNvSpPr/>
          <p:nvPr/>
        </p:nvSpPr>
        <p:spPr>
          <a:xfrm>
            <a:off x="2081047" y="1854970"/>
            <a:ext cx="10005849" cy="97656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06" y="2957926"/>
            <a:ext cx="6062094" cy="1696894"/>
          </a:xfrm>
          <a:prstGeom prst="rect">
            <a:avLst/>
          </a:prstGeom>
        </p:spPr>
      </p:pic>
      <p:sp>
        <p:nvSpPr>
          <p:cNvPr id="125" name="Rounded Rectangle 13"/>
          <p:cNvSpPr/>
          <p:nvPr/>
        </p:nvSpPr>
        <p:spPr>
          <a:xfrm>
            <a:off x="578069" y="2937531"/>
            <a:ext cx="11508828" cy="194444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18" y="4972498"/>
            <a:ext cx="5781576" cy="1869043"/>
          </a:xfrm>
          <a:prstGeom prst="rect">
            <a:avLst/>
          </a:prstGeom>
        </p:spPr>
      </p:pic>
      <p:sp>
        <p:nvSpPr>
          <p:cNvPr id="127" name="Rounded Rectangle 16"/>
          <p:cNvSpPr/>
          <p:nvPr/>
        </p:nvSpPr>
        <p:spPr>
          <a:xfrm>
            <a:off x="73572" y="5008369"/>
            <a:ext cx="11955922" cy="15581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实验二：运算器实验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运算器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LUI, ADD,  ADDI, AND, OR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415" y="2302061"/>
            <a:ext cx="11053006" cy="43163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实验三：存储器实验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存储器的字和位扩展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Xilinx Block RAM IP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进行设计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2182" y="2539027"/>
            <a:ext cx="5986245" cy="38424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9"/>
              <p:cNvSpPr/>
              <p:nvPr/>
            </p:nvSpPr>
            <p:spPr>
              <a:xfrm>
                <a:off x="430924" y="2631004"/>
                <a:ext cx="5297214" cy="344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：通过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Xilinx IP 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生成</a:t>
                </a:r>
                <a:r>
                  <a:rPr lang="en-US" sz="2400" dirty="0"/>
                  <a:t>Block RAM：width8_addr14（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×8 bit）</a:t>
                </a:r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：通过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字扩展</a:t>
                </a:r>
                <a:r>
                  <a:rPr lang="zh-CN" altLang="en-US" sz="2400" dirty="0"/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altLang="zh-CN" sz="2400" dirty="0"/>
                  <a:t>×8 </a:t>
                </a:r>
                <a:r>
                  <a:rPr lang="en-US" sz="2400" dirty="0"/>
                  <a:t>bit BRAM</a:t>
                </a:r>
                <a:r>
                  <a:rPr lang="zh-CN" altLang="en-US" sz="2400" dirty="0"/>
                  <a:t>形成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2400" dirty="0"/>
                  <a:t>×8 </a:t>
                </a:r>
                <a:r>
                  <a:rPr lang="en-US" sz="2400" dirty="0"/>
                  <a:t>bit</a:t>
                </a:r>
                <a:r>
                  <a:rPr lang="zh-CN" altLang="en-US" sz="2400" dirty="0"/>
                  <a:t>的</a:t>
                </a:r>
                <a:r>
                  <a:rPr lang="en-US" sz="2400" dirty="0"/>
                  <a:t>BRAM</a:t>
                </a:r>
                <a:endParaRPr lang="en-US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zh-CN" dirty="0"/>
                  <a:t>×8 </a:t>
                </a:r>
                <a:r>
                  <a:rPr lang="en-US" dirty="0"/>
                  <a:t>bit</a:t>
                </a:r>
                <a:r>
                  <a:rPr lang="zh-CN" altLang="en-US" dirty="0"/>
                  <a:t>的</a:t>
                </a:r>
                <a:r>
                  <a:rPr lang="en-US" dirty="0"/>
                  <a:t>BRAM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添加使能信号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：通过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位扩展</a:t>
                </a:r>
                <a:r>
                  <a:rPr lang="zh-CN" altLang="en-US" sz="2400" dirty="0"/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CN" sz="2400" dirty="0"/>
                  <a:t> bit BRAM</a:t>
                </a:r>
                <a:r>
                  <a:rPr lang="zh-CN" altLang="en-US" sz="2400" dirty="0"/>
                  <a:t>形成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altLang="zh-CN" sz="2400" dirty="0"/>
                  <a:t> bit</a:t>
                </a:r>
                <a:r>
                  <a:rPr lang="zh-CN" altLang="en-US" sz="2400" dirty="0"/>
                  <a:t>的</a:t>
                </a:r>
                <a:r>
                  <a:rPr lang="en-US" altLang="zh-CN" sz="2400" dirty="0"/>
                  <a:t>BRAM</a:t>
                </a:r>
                <a:endParaRPr lang="en-US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能够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对字节进行读写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" y="2631004"/>
                <a:ext cx="5297214" cy="344709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8" b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实验三：存储器实验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访存指令的实现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LB, LW, SB, SW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986" y="2420630"/>
            <a:ext cx="10445742" cy="3964645"/>
          </a:xfrm>
          <a:prstGeom prst="rect">
            <a:avLst/>
          </a:prstGeom>
        </p:spPr>
      </p:pic>
      <p:cxnSp>
        <p:nvCxnSpPr>
          <p:cNvPr id="12" name="Straight Connector 16"/>
          <p:cNvCxnSpPr/>
          <p:nvPr/>
        </p:nvCxnSpPr>
        <p:spPr>
          <a:xfrm>
            <a:off x="530982" y="3567648"/>
            <a:ext cx="3520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7"/>
          <p:cNvCxnSpPr>
            <a:endCxn id="15" idx="1"/>
          </p:cNvCxnSpPr>
          <p:nvPr/>
        </p:nvCxnSpPr>
        <p:spPr>
          <a:xfrm>
            <a:off x="9637986" y="5875283"/>
            <a:ext cx="292823" cy="28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8"/>
          <p:cNvSpPr/>
          <p:nvPr/>
        </p:nvSpPr>
        <p:spPr>
          <a:xfrm>
            <a:off x="9930809" y="5050531"/>
            <a:ext cx="1221919" cy="13618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9"/>
          <p:cNvSpPr txBox="1"/>
          <p:nvPr/>
        </p:nvSpPr>
        <p:spPr>
          <a:xfrm>
            <a:off x="9930809" y="5693471"/>
            <a:ext cx="122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9930808" y="5270709"/>
            <a:ext cx="122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7_seg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实验四：数据通路实验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指令周期的设计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4"/>
          <p:cNvCxnSpPr/>
          <p:nvPr/>
        </p:nvCxnSpPr>
        <p:spPr>
          <a:xfrm>
            <a:off x="2702560" y="1864695"/>
            <a:ext cx="0" cy="1503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/>
          <p:cNvCxnSpPr/>
          <p:nvPr/>
        </p:nvCxnSpPr>
        <p:spPr>
          <a:xfrm>
            <a:off x="111760" y="1864695"/>
            <a:ext cx="0" cy="1503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1"/>
          <p:cNvCxnSpPr/>
          <p:nvPr/>
        </p:nvCxnSpPr>
        <p:spPr>
          <a:xfrm flipV="1">
            <a:off x="132080" y="2314106"/>
            <a:ext cx="2542667" cy="791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2"/>
          <p:cNvSpPr txBox="1"/>
          <p:nvPr/>
        </p:nvSpPr>
        <p:spPr>
          <a:xfrm>
            <a:off x="570293" y="1858053"/>
            <a:ext cx="16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需要一个周期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3"/>
          <p:cNvCxnSpPr/>
          <p:nvPr/>
        </p:nvCxnSpPr>
        <p:spPr>
          <a:xfrm>
            <a:off x="12029440" y="1864695"/>
            <a:ext cx="0" cy="1503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5"/>
          <p:cNvCxnSpPr/>
          <p:nvPr/>
        </p:nvCxnSpPr>
        <p:spPr>
          <a:xfrm>
            <a:off x="2760853" y="2328952"/>
            <a:ext cx="9157211" cy="412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6"/>
          <p:cNvSpPr txBox="1"/>
          <p:nvPr/>
        </p:nvSpPr>
        <p:spPr>
          <a:xfrm>
            <a:off x="6241443" y="1883056"/>
            <a:ext cx="16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需要一个周期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7"/>
          <p:cNvCxnSpPr/>
          <p:nvPr/>
        </p:nvCxnSpPr>
        <p:spPr>
          <a:xfrm>
            <a:off x="10505440" y="5367573"/>
            <a:ext cx="0" cy="1503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8"/>
          <p:cNvCxnSpPr/>
          <p:nvPr/>
        </p:nvCxnSpPr>
        <p:spPr>
          <a:xfrm>
            <a:off x="3881120" y="5355575"/>
            <a:ext cx="0" cy="1503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9"/>
          <p:cNvCxnSpPr/>
          <p:nvPr/>
        </p:nvCxnSpPr>
        <p:spPr>
          <a:xfrm>
            <a:off x="3933252" y="6424564"/>
            <a:ext cx="6572188" cy="412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0"/>
          <p:cNvSpPr txBox="1"/>
          <p:nvPr/>
        </p:nvSpPr>
        <p:spPr>
          <a:xfrm>
            <a:off x="6241443" y="5939127"/>
            <a:ext cx="16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需要一个周期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31"/>
          <p:cNvSpPr txBox="1"/>
          <p:nvPr/>
        </p:nvSpPr>
        <p:spPr>
          <a:xfrm>
            <a:off x="4196081" y="939386"/>
            <a:ext cx="6482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指令周期</a:t>
            </a:r>
            <a:r>
              <a:rPr lang="zh-CN" altLang="en-US" sz="2400" b="1" dirty="0"/>
              <a:t>至少为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个时钟周期，为了便于后续实现五级流水线，这里设置</a:t>
            </a:r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个时钟周期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9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54" y="2513088"/>
            <a:ext cx="11748010" cy="352379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实验四：数据通路实验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跳转指令的实现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BEQ, BNE, BGE, BLT, JAL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13"/>
          <p:cNvSpPr/>
          <p:nvPr/>
        </p:nvSpPr>
        <p:spPr>
          <a:xfrm>
            <a:off x="10810240" y="4405219"/>
            <a:ext cx="992877" cy="701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4"/>
          <p:cNvSpPr txBox="1"/>
          <p:nvPr/>
        </p:nvSpPr>
        <p:spPr>
          <a:xfrm>
            <a:off x="10695718" y="4558719"/>
            <a:ext cx="122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7" y="2506749"/>
            <a:ext cx="11748010" cy="3517697"/>
          </a:xfrm>
          <a:prstGeom prst="rect">
            <a:avLst/>
          </a:prstGeom>
        </p:spPr>
      </p:pic>
      <p:sp>
        <p:nvSpPr>
          <p:cNvPr id="33" name="Rectangle 21"/>
          <p:cNvSpPr/>
          <p:nvPr/>
        </p:nvSpPr>
        <p:spPr>
          <a:xfrm>
            <a:off x="10810240" y="5407113"/>
            <a:ext cx="992877" cy="3615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10695719" y="5399311"/>
            <a:ext cx="122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Dis_buff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23"/>
          <p:cNvSpPr txBox="1"/>
          <p:nvPr/>
        </p:nvSpPr>
        <p:spPr>
          <a:xfrm>
            <a:off x="735459" y="6064766"/>
            <a:ext cx="1080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位寄存器实现一个</a:t>
            </a:r>
            <a:r>
              <a:rPr lang="en-US" altLang="zh-CN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Dis_buff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用于缓存显示数据，仅当结果非零且与缓存中的数据不同时更新缓存数据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25"/>
          <p:cNvCxnSpPr/>
          <p:nvPr/>
        </p:nvCxnSpPr>
        <p:spPr>
          <a:xfrm>
            <a:off x="10334939" y="5555420"/>
            <a:ext cx="47530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6"/>
          <p:cNvCxnSpPr/>
          <p:nvPr/>
        </p:nvCxnSpPr>
        <p:spPr>
          <a:xfrm flipV="1">
            <a:off x="11327816" y="5128700"/>
            <a:ext cx="584" cy="2502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实验五：控制器实验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组合逻辑电路的设计方法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控制信号的分析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5"/>
          <p:cNvGraphicFramePr>
            <a:graphicFrameLocks noGrp="1"/>
          </p:cNvGraphicFramePr>
          <p:nvPr/>
        </p:nvGraphicFramePr>
        <p:xfrm>
          <a:off x="699867" y="2861293"/>
          <a:ext cx="9324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420"/>
                <a:gridCol w="965200"/>
                <a:gridCol w="1473200"/>
                <a:gridCol w="975360"/>
                <a:gridCol w="944880"/>
                <a:gridCol w="1463040"/>
                <a:gridCol w="1066800"/>
                <a:gridCol w="1107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raddr_1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raddr_2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immo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waddr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aluop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ReadEnable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ReadDisable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immu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WriteEnable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XORI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ReadDisable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ReadEnable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WriteEnable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SLL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Rectangle 4"/>
          <p:cNvSpPr/>
          <p:nvPr/>
        </p:nvSpPr>
        <p:spPr>
          <a:xfrm>
            <a:off x="562926" y="2393384"/>
            <a:ext cx="6013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400" dirty="0"/>
              <a:t>算术、逻辑和移位指令</a:t>
            </a:r>
            <a:r>
              <a:rPr lang="en-US" altLang="zh-CN" sz="2400" dirty="0"/>
              <a:t>: </a:t>
            </a:r>
            <a:r>
              <a:rPr lang="zh-CN" altLang="en-US" sz="2400" dirty="0"/>
              <a:t>例如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7"/>
          <p:cNvSpPr/>
          <p:nvPr/>
        </p:nvSpPr>
        <p:spPr>
          <a:xfrm>
            <a:off x="562926" y="4429225"/>
            <a:ext cx="403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400" dirty="0"/>
              <a:t>跳转指令</a:t>
            </a:r>
            <a:r>
              <a:rPr lang="en-US" altLang="zh-CN" sz="2400" dirty="0"/>
              <a:t>: </a:t>
            </a:r>
            <a:r>
              <a:rPr lang="zh-CN" altLang="en-US" sz="2400" dirty="0"/>
              <a:t>例如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28"/>
          <p:cNvGraphicFramePr>
            <a:graphicFrameLocks noGrp="1"/>
          </p:cNvGraphicFramePr>
          <p:nvPr/>
        </p:nvGraphicFramePr>
        <p:xfrm>
          <a:off x="699867" y="5036156"/>
          <a:ext cx="1146270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183"/>
                <a:gridCol w="995680"/>
                <a:gridCol w="1381760"/>
                <a:gridCol w="944880"/>
                <a:gridCol w="751840"/>
                <a:gridCol w="1412240"/>
                <a:gridCol w="812800"/>
                <a:gridCol w="762000"/>
                <a:gridCol w="1300480"/>
                <a:gridCol w="17678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raddr_1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raddr_2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immo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waddr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aluop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chemeClr val="tx1"/>
                          </a:solidFill>
                        </a:rPr>
                        <a:t>branch_flag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Branch_addr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ReadEnable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ReadDisable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WriteDisable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rs≥0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pc+4+offset&lt;&lt;2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ReadEnable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ReadDisable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WriteDisable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&lt;0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pc+4+offset&lt;&lt;2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ectangle 29"/>
          <p:cNvSpPr/>
          <p:nvPr/>
        </p:nvSpPr>
        <p:spPr>
          <a:xfrm>
            <a:off x="-29415" y="5737681"/>
            <a:ext cx="796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BLT</a:t>
            </a:r>
            <a:endParaRPr lang="en-US" sz="2400" dirty="0"/>
          </a:p>
        </p:txBody>
      </p:sp>
      <p:sp>
        <p:nvSpPr>
          <p:cNvPr id="18" name="Rectangle 30"/>
          <p:cNvSpPr/>
          <p:nvPr/>
        </p:nvSpPr>
        <p:spPr>
          <a:xfrm>
            <a:off x="-70055" y="5361583"/>
            <a:ext cx="696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BGE</a:t>
            </a:r>
            <a:endParaRPr lang="en-US" sz="2400" dirty="0"/>
          </a:p>
        </p:txBody>
      </p:sp>
      <p:sp>
        <p:nvSpPr>
          <p:cNvPr id="19" name="Rectangle 31"/>
          <p:cNvSpPr/>
          <p:nvPr/>
        </p:nvSpPr>
        <p:spPr>
          <a:xfrm>
            <a:off x="-84044" y="3186720"/>
            <a:ext cx="783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XORI</a:t>
            </a:r>
            <a:endParaRPr lang="en-US" sz="2400" dirty="0"/>
          </a:p>
        </p:txBody>
      </p:sp>
      <p:sp>
        <p:nvSpPr>
          <p:cNvPr id="20" name="Rectangle 32"/>
          <p:cNvSpPr/>
          <p:nvPr/>
        </p:nvSpPr>
        <p:spPr>
          <a:xfrm>
            <a:off x="-48752" y="3558275"/>
            <a:ext cx="796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SLL</a:t>
            </a:r>
            <a:endParaRPr lang="en-US" sz="24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实验五：控制器实验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组合逻辑电路的设计方法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跳转指令的实现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Table 28"/>
          <p:cNvGraphicFramePr>
            <a:graphicFrameLocks noGrp="1"/>
          </p:cNvGraphicFramePr>
          <p:nvPr/>
        </p:nvGraphicFramePr>
        <p:xfrm>
          <a:off x="699867" y="5382993"/>
          <a:ext cx="1146270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183"/>
                <a:gridCol w="995680"/>
                <a:gridCol w="1381760"/>
                <a:gridCol w="944880"/>
                <a:gridCol w="751840"/>
                <a:gridCol w="1412240"/>
                <a:gridCol w="812800"/>
                <a:gridCol w="762000"/>
                <a:gridCol w="1300480"/>
                <a:gridCol w="17678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raddr_1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raddr_2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immo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waddr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aluop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chemeClr val="tx1"/>
                          </a:solidFill>
                        </a:rPr>
                        <a:t>branch_flag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Branch_addr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ReadEnable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ReadDisable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WriteDisable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rs≥0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pc+4+offset&lt;&lt;2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ReadEnable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ReadDisable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WriteDisable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&lt;0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pc+4+offset&lt;&lt;2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Rectangle 29"/>
          <p:cNvSpPr/>
          <p:nvPr/>
        </p:nvSpPr>
        <p:spPr>
          <a:xfrm>
            <a:off x="-29415" y="6084518"/>
            <a:ext cx="796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BLT</a:t>
            </a:r>
            <a:endParaRPr lang="en-US" sz="2400" dirty="0"/>
          </a:p>
        </p:txBody>
      </p:sp>
      <p:sp>
        <p:nvSpPr>
          <p:cNvPr id="23" name="Rectangle 30"/>
          <p:cNvSpPr/>
          <p:nvPr/>
        </p:nvSpPr>
        <p:spPr>
          <a:xfrm>
            <a:off x="-70055" y="5708420"/>
            <a:ext cx="696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BGE</a:t>
            </a:r>
            <a:endParaRPr lang="en-US" sz="2400" dirty="0"/>
          </a:p>
        </p:txBody>
      </p:sp>
      <p:pic>
        <p:nvPicPr>
          <p:cNvPr id="24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80" y="2134282"/>
            <a:ext cx="3103246" cy="2866808"/>
          </a:xfrm>
          <a:prstGeom prst="rect">
            <a:avLst/>
          </a:prstGeom>
        </p:spPr>
      </p:pic>
      <p:sp>
        <p:nvSpPr>
          <p:cNvPr id="25" name="Rectangle 17"/>
          <p:cNvSpPr/>
          <p:nvPr/>
        </p:nvSpPr>
        <p:spPr>
          <a:xfrm>
            <a:off x="4679988" y="2476025"/>
            <a:ext cx="1567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inst_dec.sv</a:t>
            </a:r>
            <a:endParaRPr lang="en-US" sz="2400" dirty="0"/>
          </a:p>
        </p:txBody>
      </p:sp>
      <p:pic>
        <p:nvPicPr>
          <p:cNvPr id="26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986" y="1018954"/>
            <a:ext cx="3939902" cy="41443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实验六：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设计及验证实验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01753"/>
            <a:ext cx="1172850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指令集的实现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至少完成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条指令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运行简单汇编程序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460"/>
            <a:ext cx="12192000" cy="36277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335296" y="121189"/>
            <a:ext cx="11521408" cy="701731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公司发展历程</a:t>
            </a:r>
            <a:endParaRPr lang="zh-CN" altLang="en-US" dirty="0"/>
          </a:p>
        </p:txBody>
      </p:sp>
      <p:cxnSp>
        <p:nvCxnSpPr>
          <p:cNvPr id="37" name="直接连接符 36"/>
          <p:cNvCxnSpPr/>
          <p:nvPr/>
        </p:nvCxnSpPr>
        <p:spPr>
          <a:xfrm>
            <a:off x="0" y="1912088"/>
            <a:ext cx="9416415" cy="0"/>
          </a:xfrm>
          <a:prstGeom prst="line">
            <a:avLst/>
          </a:prstGeom>
          <a:ln w="19050">
            <a:solidFill>
              <a:srgbClr val="E6332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775585" y="3609022"/>
            <a:ext cx="6640830" cy="0"/>
          </a:xfrm>
          <a:prstGeom prst="line">
            <a:avLst/>
          </a:prstGeom>
          <a:ln w="19050">
            <a:solidFill>
              <a:srgbClr val="E6332A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772330" y="5378231"/>
            <a:ext cx="9419670" cy="0"/>
          </a:xfrm>
          <a:prstGeom prst="line">
            <a:avLst/>
          </a:prstGeom>
          <a:ln w="19050">
            <a:solidFill>
              <a:srgbClr val="E6332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弧形 39"/>
          <p:cNvSpPr/>
          <p:nvPr/>
        </p:nvSpPr>
        <p:spPr>
          <a:xfrm>
            <a:off x="8436286" y="1912089"/>
            <a:ext cx="1819182" cy="1696934"/>
          </a:xfrm>
          <a:prstGeom prst="arc">
            <a:avLst>
              <a:gd name="adj1" fmla="val 16326610"/>
              <a:gd name="adj2" fmla="val 5395525"/>
            </a:avLst>
          </a:prstGeom>
          <a:ln w="19050">
            <a:solidFill>
              <a:srgbClr val="E633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弧形 40"/>
          <p:cNvSpPr/>
          <p:nvPr/>
        </p:nvSpPr>
        <p:spPr>
          <a:xfrm>
            <a:off x="1963794" y="3608704"/>
            <a:ext cx="1791920" cy="1769527"/>
          </a:xfrm>
          <a:prstGeom prst="arc">
            <a:avLst>
              <a:gd name="adj1" fmla="val 5437418"/>
              <a:gd name="adj2" fmla="val 16204037"/>
            </a:avLst>
          </a:prstGeom>
          <a:ln w="19050">
            <a:solidFill>
              <a:srgbClr val="E633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101228" y="1862076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26282" y="1312219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1997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4" name="任意多边形: 形状 13"/>
          <p:cNvSpPr/>
          <p:nvPr/>
        </p:nvSpPr>
        <p:spPr>
          <a:xfrm flipH="1">
            <a:off x="1141112" y="1824037"/>
            <a:ext cx="2020254" cy="9458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竞业达公司成立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专注于视音频技术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369981" y="1312219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1998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6" name="任意多边形: 形状 13"/>
          <p:cNvSpPr/>
          <p:nvPr/>
        </p:nvSpPr>
        <p:spPr>
          <a:xfrm flipH="1">
            <a:off x="3356610" y="2014215"/>
            <a:ext cx="2892425" cy="9461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正式进入教育行业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基于同轴电缆的视音频传输技术推出第一代多媒体教学产品，服务于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2000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多所中小学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39575" y="1312219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2001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8" name="任意多边形: 形状 13"/>
          <p:cNvSpPr/>
          <p:nvPr/>
        </p:nvSpPr>
        <p:spPr>
          <a:xfrm flipH="1">
            <a:off x="6443980" y="1978655"/>
            <a:ext cx="2275840" cy="7918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基于校园网与数字视音频压缩算法，推出嵌入式多媒体教学终端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210727" y="131598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2003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50" name="任意多边形: 形状 13"/>
          <p:cNvSpPr/>
          <p:nvPr/>
        </p:nvSpPr>
        <p:spPr>
          <a:xfrm flipH="1">
            <a:off x="8844915" y="2131690"/>
            <a:ext cx="2444750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提出</a:t>
            </a:r>
            <a:r>
              <a:rPr lang="zh-CN" altLang="zh-CN" sz="1600" dirty="0">
                <a:latin typeface="+mn-lt"/>
                <a:ea typeface="+mn-ea"/>
                <a:cs typeface="+mn-ea"/>
                <a:sym typeface="+mn-lt"/>
              </a:rPr>
              <a:t>可视化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多媒体网络中控概念，应用于数百所高校，</a:t>
            </a:r>
            <a:r>
              <a:rPr lang="zh-CN" sz="1600" dirty="0">
                <a:latin typeface="+mn-lt"/>
                <a:ea typeface="+mn-ea"/>
                <a:cs typeface="+mn-ea"/>
                <a:sym typeface="+mn-lt"/>
              </a:rPr>
              <a:t>引领了第二代多媒体教室建设的方向</a:t>
            </a:r>
            <a:endParaRPr 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63885" y="3031750"/>
            <a:ext cx="881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2007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52" name="任意多边形: 形状 13"/>
          <p:cNvSpPr/>
          <p:nvPr/>
        </p:nvSpPr>
        <p:spPr>
          <a:xfrm flipH="1">
            <a:off x="8075930" y="3720460"/>
            <a:ext cx="2538095" cy="7994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基于数字视音频压缩算法与多级架构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SIP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传输协议，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推出智慧招考系列产品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72802" y="4793918"/>
            <a:ext cx="875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2013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54" name="任意多边形: 形状 13"/>
          <p:cNvSpPr/>
          <p:nvPr/>
        </p:nvSpPr>
        <p:spPr>
          <a:xfrm flipH="1">
            <a:off x="1447800" y="5470525"/>
            <a:ext cx="2308225" cy="9417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提出互联网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教育的技术架构，推出云、端、智能硬件，第三代智慧教室方案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11042" y="4770671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2018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56" name="任意多边形: 形状 13"/>
          <p:cNvSpPr/>
          <p:nvPr/>
        </p:nvSpPr>
        <p:spPr>
          <a:xfrm flipH="1">
            <a:off x="6157173" y="5454015"/>
            <a:ext cx="2670175" cy="10350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算法与大数据技术、窄带物联网技术，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推出全数字一体化智能传感器，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向智慧城市领域拓展</a:t>
            </a:r>
            <a:endParaRPr lang="zh-CN" altLang="en-US" sz="1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819402" y="476432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2020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58" name="任意多边形: 形状 13"/>
          <p:cNvSpPr/>
          <p:nvPr/>
        </p:nvSpPr>
        <p:spPr>
          <a:xfrm flipH="1">
            <a:off x="7994967" y="5400019"/>
            <a:ext cx="2700020" cy="5791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登陆深交所</a:t>
            </a:r>
            <a:endParaRPr lang="zh-CN" altLang="en-US" sz="1600" dirty="0">
              <a:cs typeface="+mn-ea"/>
              <a:sym typeface="+mn-lt"/>
            </a:endParaRPr>
          </a:p>
          <a:p>
            <a:pPr algn="ctr"/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855604" y="3026001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2009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60" name="任意多边形: 形状 13"/>
          <p:cNvSpPr/>
          <p:nvPr/>
        </p:nvSpPr>
        <p:spPr>
          <a:xfrm flipH="1">
            <a:off x="2414905" y="3709035"/>
            <a:ext cx="2180590" cy="11118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研发基于人工智能的视频分析算法，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进入轨道交通行业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，陆续承建了多条线路视频监控系统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756912" y="1848826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7447727" y="1862076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630556" y="1912265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227267" y="3561360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378080" y="5221744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315532" y="5321575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9183608" y="5321782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331147" y="3565170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117527" y="3558820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87730" y="303175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2006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: 形状 13"/>
          <p:cNvSpPr/>
          <p:nvPr/>
        </p:nvSpPr>
        <p:spPr>
          <a:xfrm flipH="1">
            <a:off x="5019675" y="3698240"/>
            <a:ext cx="2632075" cy="9620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sz="1600" dirty="0">
                <a:latin typeface="+mn-lt"/>
                <a:ea typeface="+mn-ea"/>
                <a:cs typeface="+mn-ea"/>
                <a:sym typeface="+mn-lt"/>
              </a:rPr>
              <a:t>入围教育部教育考试电子巡查标准，逐步参与建设了十余个省级平台</a:t>
            </a:r>
            <a:r>
              <a:rPr lang="zh-CN" sz="1600" dirty="0">
                <a:latin typeface="+mn-lt"/>
                <a:ea typeface="+mn-ea"/>
                <a:cs typeface="+mn-ea"/>
                <a:sym typeface="+mn-lt"/>
              </a:rPr>
              <a:t>，覆盖全国半数以上的地市</a:t>
            </a:r>
            <a:endParaRPr 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7237" y="4764321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2017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8" name="任意多边形: 形状 13"/>
          <p:cNvSpPr/>
          <p:nvPr/>
        </p:nvSpPr>
        <p:spPr>
          <a:xfrm flipH="1">
            <a:off x="3598758" y="5470525"/>
            <a:ext cx="2675890" cy="12338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sz="1600" dirty="0">
                <a:latin typeface="+mn-lt"/>
                <a:ea typeface="+mn-ea"/>
                <a:cs typeface="+mn-ea"/>
                <a:sym typeface="+mn-lt"/>
              </a:rPr>
              <a:t>启动</a:t>
            </a:r>
            <a:r>
              <a:rPr sz="1600" dirty="0">
                <a:latin typeface="+mn-lt"/>
                <a:ea typeface="+mn-ea"/>
                <a:cs typeface="+mn-ea"/>
                <a:sym typeface="+mn-lt"/>
              </a:rPr>
              <a:t>第二轮标准化考点建设</a:t>
            </a:r>
            <a:endParaRPr 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sz="1600" dirty="0">
                <a:latin typeface="+mn-lt"/>
                <a:ea typeface="+mn-ea"/>
                <a:cs typeface="+mn-ea"/>
                <a:sym typeface="+mn-lt"/>
              </a:rPr>
              <a:t>研发综合安防平台，</a:t>
            </a:r>
            <a:endParaRPr 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sz="1600" dirty="0">
                <a:latin typeface="+mn-lt"/>
                <a:ea typeface="+mn-ea"/>
                <a:cs typeface="+mn-ea"/>
                <a:sym typeface="+mn-lt"/>
              </a:rPr>
              <a:t>拓展轨道综合安防业务</a:t>
            </a:r>
            <a:endParaRPr 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sz="1600" dirty="0"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及大数据全面升级产品和方案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59657" y="5315860"/>
            <a:ext cx="100024" cy="100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E63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56"/>
          <p:cNvSpPr txBox="1"/>
          <p:nvPr/>
        </p:nvSpPr>
        <p:spPr>
          <a:xfrm>
            <a:off x="10306812" y="4789974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2023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0" name="任意多边形: 形状 13"/>
          <p:cNvSpPr/>
          <p:nvPr/>
        </p:nvSpPr>
        <p:spPr>
          <a:xfrm flipH="1">
            <a:off x="9491980" y="5614212"/>
            <a:ext cx="2700020" cy="5791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大数据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产教融合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cs typeface="+mn-ea"/>
                <a:sym typeface="+mn-lt"/>
              </a:rPr>
              <a:t>实验实践教学</a:t>
            </a:r>
            <a:endParaRPr lang="en-US" altLang="zh-CN" sz="1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600" b="1" dirty="0">
                <a:cs typeface="+mn-ea"/>
                <a:sym typeface="+mn-lt"/>
              </a:rPr>
              <a:t>AIGC</a:t>
            </a:r>
            <a:endParaRPr lang="en-US" altLang="zh-CN" sz="16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8284191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完成组委会提供的若干工业应用程序的性能测评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分赛区决赛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现场给测评程序：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行左右的汇编程序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提供汇编程序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提供内存分区图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指定结果显示方式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数码管或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现场准备时间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小时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27" y="2440636"/>
            <a:ext cx="7207561" cy="43977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9335069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RT-Thread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的性能测评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总决赛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区域赛获胜者，竞业达提供实验箱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RT-Thread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是一个典型的被广泛应用的实时操作系统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现场提供需运行的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RT-Thread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版本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利用实验板上的丰富接口完成联机实验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现场提供性能测评程序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现场准备时间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小时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891198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进阶指标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性能优化（流水线、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、指令并行）等方式；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更高性能的必备指标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添加并支持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总线；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连接多种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的首选总线协议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添加并支持浮点运算单元；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有一个测评程序专门测试浮点运算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加分项，你值得拥有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891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评分标准</a:t>
            </a:r>
            <a:endParaRPr lang="en-US" altLang="zh-CN" sz="28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64407" y="1525590"/>
          <a:ext cx="9862483" cy="2438400"/>
        </p:xfrm>
        <a:graphic>
          <a:graphicData uri="http://schemas.openxmlformats.org/drawingml/2006/table">
            <a:tbl>
              <a:tblPr firstRow="1" firstCol="1" bandRow="1"/>
              <a:tblGrid>
                <a:gridCol w="814017"/>
                <a:gridCol w="1751246"/>
                <a:gridCol w="882880"/>
                <a:gridCol w="641434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大项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分值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评分要求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rowSpan="6">
                  <a:txBody>
                    <a:bodyPr/>
                    <a:lstStyle/>
                    <a:p>
                      <a:pPr algn="ctr"/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设计文档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、清晰详实的处理器原型设计框图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、支持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RISCV RV32I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rowSpan="3"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测评报告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清晰详实的测试用例说明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清晰准确的测评结果呈现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清晰准确说明支持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RISCV RV32I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功能演示视频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清晰准确的展示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测评过程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清晰准确的展示支持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RISCV RV32I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64407" y="3969071"/>
          <a:ext cx="9855659" cy="2819400"/>
        </p:xfrm>
        <a:graphic>
          <a:graphicData uri="http://schemas.openxmlformats.org/drawingml/2006/table">
            <a:tbl>
              <a:tblPr firstRow="1" firstCol="1" bandRow="1"/>
              <a:tblGrid>
                <a:gridCol w="814017"/>
                <a:gridCol w="1753737"/>
                <a:gridCol w="887105"/>
                <a:gridCol w="6400800"/>
              </a:tblGrid>
              <a:tr h="0">
                <a:tc rowSpan="4">
                  <a:txBody>
                    <a:bodyPr/>
                    <a:lstStyle/>
                    <a:p>
                      <a:pPr algn="just"/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分赛区决赛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文档及视频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CPU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设计文档清晰、详实、设计合理（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分）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测评报告及视频能清晰展示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通过组委会提供的测评程序（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分）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汇报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PPT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及现场演示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汇报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PPT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重点突出、条理清晰，经专家质询，回答问题清晰、准确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对组委会提供的新测评程序进行测评，并现场演示，按照运行时间进行排名后，归一化则算得分：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无法运行测评程序记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分，能运行测评程序且运行时间最慢者记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分，运行时间最快者记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01753"/>
            <a:ext cx="891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评分标准</a:t>
            </a:r>
            <a:endParaRPr lang="en-US" altLang="zh-CN" sz="28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64407" y="1525590"/>
          <a:ext cx="11452447" cy="304800"/>
        </p:xfrm>
        <a:graphic>
          <a:graphicData uri="http://schemas.openxmlformats.org/drawingml/2006/table">
            <a:tbl>
              <a:tblPr firstRow="1" firstCol="1" bandRow="1"/>
              <a:tblGrid>
                <a:gridCol w="814017"/>
                <a:gridCol w="1751246"/>
                <a:gridCol w="657584"/>
                <a:gridCol w="82296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大项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分值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评分要求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64407" y="1835471"/>
          <a:ext cx="11452447" cy="4572000"/>
        </p:xfrm>
        <a:graphic>
          <a:graphicData uri="http://schemas.openxmlformats.org/drawingml/2006/table">
            <a:tbl>
              <a:tblPr firstRow="1" firstCol="1" bandRow="1"/>
              <a:tblGrid>
                <a:gridCol w="814017"/>
                <a:gridCol w="1753737"/>
                <a:gridCol w="655093"/>
                <a:gridCol w="8229600"/>
              </a:tblGrid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总决赛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文档及视频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CPU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设计文档清晰、详实、设计合理（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分）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测评报告及视频能清晰展示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能成功运行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RT-Thread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操作系统（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分）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rowSpan="3">
                  <a:txBody>
                    <a:bodyPr/>
                    <a:lstStyle/>
                    <a:p>
                      <a:pPr algn="just"/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汇报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PPT</a:t>
                      </a:r>
                      <a:r>
                        <a:rPr lang="zh-C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及现场演示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汇报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PPT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重点突出、条理清晰，经专家质询，回答问题清晰、准确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对组委会提供的新测评程序进行测评，并现场演示，按照运行时间进行排名后，归一化则算得分：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）无法运行操作系统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RT-thread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）能运行操作系统，但不能运行测评程序记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）能编译运行测评程序且运行时间最慢者记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分，运行时间最快者记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分；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 </a:t>
                      </a:r>
                      <a:r>
                        <a:rPr lang="zh-C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附加题和进阶指标</a:t>
                      </a:r>
                      <a:r>
                        <a:rPr lang="zh-CN" sz="2000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宋体" panose="02010600030101010101" pitchFamily="2" charset="-122"/>
                        </a:rPr>
                        <a:t> </a:t>
                      </a:r>
                      <a:endParaRPr lang="zh-CN" sz="2000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结合现场展示和解说，完成以下三项中任意一项可得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分，完成任意两项可得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分：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1. 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通过流水线、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Cache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、指令并行等多种方式优化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性能；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2. 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添加并支持浮点运算单元；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3. 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添加并支持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AXI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总线；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赛题解析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3489774" y="2265081"/>
            <a:ext cx="52124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欢迎大家参赛！</a:t>
            </a:r>
            <a:endParaRPr lang="en-US" sz="5400" b="1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1978926" y="3858809"/>
            <a:ext cx="83387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预祝大家取得好成绩！</a:t>
            </a:r>
            <a:endParaRPr lang="en-US" sz="5400" b="1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竞赛背景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</p:blipFill>
        <p:spPr>
          <a:xfrm>
            <a:off x="215265" y="1040130"/>
            <a:ext cx="1081786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竞赛背景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</p:blipFill>
        <p:spPr>
          <a:xfrm>
            <a:off x="515620" y="1191895"/>
            <a:ext cx="11077575" cy="5063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竞赛背景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graphicFrame>
        <p:nvGraphicFramePr>
          <p:cNvPr id="12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61142" y="1509559"/>
          <a:ext cx="5688000" cy="4344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0000"/>
                <a:gridCol w="792000"/>
                <a:gridCol w="792000"/>
                <a:gridCol w="792000"/>
                <a:gridCol w="792000"/>
              </a:tblGrid>
              <a:tr h="563880">
                <a:tc>
                  <a:txBody>
                    <a:bodyPr/>
                    <a:p>
                      <a:pPr marL="6350" marR="57785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专业知识与技能 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均值 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US" alt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2018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US" alt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2022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涨跌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语言开发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23.88%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23.37%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27.79%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4.42%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自动机与自动线运行与维护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16.26%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13.45%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23.56%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10.11%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计算机硬件开发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9.01%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6.87%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15.32%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8.45%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学术规范与科技论文写作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12.07%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11.53%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13.01%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1.48%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项目管理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11.87%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11.00%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12.89%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1.89%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嵌入式系统开发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6.71%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5.15%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11.48%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6.33%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计算机控制技术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5.98%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4.47%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10.39%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5.92%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软件需求分析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8.94%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8.63%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9.98%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1.35%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物联网技术应用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6.37%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5.15%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8.46%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3.31%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网络安全与防护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7.86%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7.54%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8.12%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0.58%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ASP.NET</a:t>
                      </a:r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语言开发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6.32%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6.33%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7.14%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0.81%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计算机数据安全知识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4.90%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4.39%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5.63%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1.24%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智能机器人应用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3.70%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3.02%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5.44%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2.42%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marL="0" algn="l" defTabSz="914400" rtl="0" eaLnBrk="1" fontAlgn="ctr" latinLnBrk="0" hangingPunct="1"/>
                      <a:r>
                        <a:rPr lang="zh-CN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计算机视觉应用</a:t>
                      </a:r>
                      <a:endParaRPr lang="zh-CN" alt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3.83%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3.43%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5.01%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1.58%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384032" y="698029"/>
          <a:ext cx="5616000" cy="5930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6000"/>
                <a:gridCol w="720000"/>
                <a:gridCol w="720000"/>
                <a:gridCol w="720000"/>
                <a:gridCol w="720000"/>
              </a:tblGrid>
              <a:tr h="198120">
                <a:tc>
                  <a:txBody>
                    <a:bodyPr/>
                    <a:p>
                      <a:pPr marL="6350" marR="57785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专业知识与技能 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均值 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US" alt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2018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US" altLang="zh-CN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2022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涨跌</a:t>
                      </a:r>
                      <a:endParaRPr lang="zh-CN" sz="1600" b="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36000" marR="36000" marT="0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数据库应用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34.5%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37.4%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28.1%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-9.3%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Java语言开发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28.2%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31.1%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21.0%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-10.1%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Linux系统开发应用技术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20.7%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21.4%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19.3%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-2.1%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软件测试技术应用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13.3%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13.6%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13.3%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-0.3%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专业科研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14.3%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15.0%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13.0%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-2.0%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WEB前端技术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17.7%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20.3%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12.7%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-7.5%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数据可视化技术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13.8%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13.9%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12.4%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-1.5%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算法设计与分析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12.6%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13.2%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11.7%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-1.5%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Python语言开发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12.8%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13.0%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11.4%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-1.6%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Oracle数据库应用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13.0%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13.6%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11.4%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-2.2%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统计分析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12.9%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-2.3%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JavaWeb开发技术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15.1%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17.5%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10.2%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-7.3%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数学建模分析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设计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运算推理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10.8%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11.0%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10.1%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-0.9%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网页制作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15.0%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17.6%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10.1%</a:t>
                      </a:r>
                      <a:endParaRPr lang="en-US" altLang="zh-CN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-7.5%</a:t>
                      </a:r>
                      <a:endParaRPr lang="en-US" altLang="zh-CN" sz="1600" b="0" i="0" u="none" strike="noStrike" kern="12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计算机系统结构知识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10.1%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10.3%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9.7%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-0.6%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JavaScript开发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13.5%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15.8%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9.2%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-6.6%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移动端框架应用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11.3%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12.5%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8.7%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-3.8%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分布式系统与云计算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10.2%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11.0%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7.5%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-3.5%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大数据分析与处理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10.2%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11.1%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7.3%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-3.8%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移动安卓应用开发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11.1%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13.4%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6.7%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-6.7%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p>
                      <a:pPr algn="l" fontAlgn="ctr"/>
                      <a:r>
                        <a:rPr 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</a:rPr>
                        <a:t>多媒体技术的应用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5.5%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5.7%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5.1%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-0.6%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525" marR="36000" marT="9525" marB="0" anchor="ctr">
                    <a:lnL w="571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的历史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sp>
        <p:nvSpPr>
          <p:cNvPr id="19" name="object 3"/>
          <p:cNvSpPr txBox="1"/>
          <p:nvPr/>
        </p:nvSpPr>
        <p:spPr>
          <a:xfrm>
            <a:off x="927213" y="1146835"/>
            <a:ext cx="3957954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2600" spc="-28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</a:t>
            </a:r>
            <a:r>
              <a:rPr sz="260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历史上出现的指令集架构</a:t>
            </a:r>
            <a:endParaRPr sz="26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1585018" y="1729257"/>
            <a:ext cx="2076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 dirty="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700004" y="1682395"/>
            <a:ext cx="880110" cy="334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2400" spc="-1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0s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2400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2400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240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2400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0s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2400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0s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2400" spc="-1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sz="240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2400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0s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sz="2400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0s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05716" y="1693880"/>
            <a:ext cx="2488565" cy="334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54305">
              <a:lnSpc>
                <a:spcPct val="100000"/>
              </a:lnSpc>
              <a:tabLst>
                <a:tab pos="1029335" algn="l"/>
              </a:tabLst>
            </a:pPr>
            <a:r>
              <a:rPr sz="2400" spc="-1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EC</a:t>
            </a:r>
            <a:r>
              <a:rPr sz="240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2400" b="1" spc="-1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PD</a:t>
            </a:r>
            <a:r>
              <a:rPr sz="2400" b="1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2400" b="1" spc="-1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-11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54305">
              <a:lnSpc>
                <a:spcPct val="100000"/>
              </a:lnSpc>
              <a:spcBef>
                <a:spcPts val="1065"/>
              </a:spcBef>
              <a:tabLst>
                <a:tab pos="959485" algn="l"/>
              </a:tabLst>
            </a:pPr>
            <a:r>
              <a:rPr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sz="2400" b="1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86</a:t>
            </a:r>
            <a:r>
              <a:rPr sz="240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,	</a:t>
            </a:r>
            <a:r>
              <a:rPr sz="2400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sz="240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2400" spc="3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2400" b="1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969010" indent="141605">
              <a:lnSpc>
                <a:spcPct val="137000"/>
              </a:lnSpc>
              <a:spcBef>
                <a:spcPts val="5"/>
              </a:spcBef>
            </a:pPr>
            <a:r>
              <a:rPr sz="2400" b="1" spc="-9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2400" b="1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2400" b="1" spc="-3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sz="2400" b="1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lang="en-US"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MIPS </a:t>
            </a:r>
            <a:r>
              <a:rPr lang="en-US"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400" b="1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2400" b="1" spc="-17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2400" b="1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spc="-2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2400" b="1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54305" marR="1271270">
              <a:lnSpc>
                <a:spcPct val="138000"/>
              </a:lnSpc>
            </a:pPr>
            <a:r>
              <a:rPr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2400" b="1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RIS</a:t>
            </a:r>
            <a:r>
              <a:rPr sz="2400" b="1" spc="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b="1" spc="-1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2400" b="1" spc="-5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7126210" y="1682395"/>
            <a:ext cx="29140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2400" spc="-1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240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2400" spc="4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b="1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spc="-1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2400" b="1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PH</a:t>
            </a:r>
            <a:r>
              <a:rPr sz="2400" b="1" spc="-1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(6</a:t>
            </a:r>
            <a:r>
              <a:rPr sz="2400" spc="-5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2400" dirty="0">
                <a:solidFill>
                  <a:srgbClr val="7E7E7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位)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585018" y="2231161"/>
            <a:ext cx="208279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 dirty="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1585018" y="2733827"/>
            <a:ext cx="2076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1590257" y="3246907"/>
            <a:ext cx="2076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 dirty="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585018" y="3738524"/>
            <a:ext cx="2076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585018" y="4241444"/>
            <a:ext cx="2076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1585018" y="4744364"/>
            <a:ext cx="20764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sz="1900" spc="-1175" dirty="0">
                <a:solidFill>
                  <a:srgbClr val="C00000"/>
                </a:solidFill>
                <a:latin typeface="Segoe UI Emoji" panose="020B0502040204020203"/>
                <a:cs typeface="Segoe UI Emoji" panose="020B0502040204020203"/>
              </a:rPr>
              <a:t>⚫</a:t>
            </a:r>
            <a:endParaRPr sz="1900">
              <a:latin typeface="Segoe UI Emoji" panose="020B0502040204020203"/>
              <a:cs typeface="Segoe UI Emoji" panose="020B0502040204020203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619125" y="5113655"/>
            <a:ext cx="11360150" cy="26657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指令集</a:t>
            </a:r>
            <a:r>
              <a:rPr lang="zh-CN" sz="2600" dirty="0">
                <a:solidFill>
                  <a:srgbClr val="0D0D0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概念</a:t>
            </a:r>
            <a:endParaRPr lang="zh-CN" sz="2600" dirty="0">
              <a:solidFill>
                <a:srgbClr val="0D0D0D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26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    CPU</a:t>
            </a:r>
            <a:r>
              <a:rPr lang="zh-CN" altLang="en-US" sz="26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架构是指计算机处理器的设计和组织方式，包括指令集架构（</a:t>
            </a:r>
            <a:r>
              <a:rPr lang="en-US" altLang="zh-CN" sz="26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ISA</a:t>
            </a:r>
            <a:r>
              <a:rPr lang="zh-CN" altLang="en-US" sz="26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）和微架构两部分。指令集架构定义了处理器支持的指令和操作，是硬件与软件之间的接口规范。</a:t>
            </a:r>
            <a:endParaRPr lang="zh-CN" altLang="en-US" sz="26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69900">
              <a:lnSpc>
                <a:spcPct val="100000"/>
              </a:lnSpc>
              <a:spcBef>
                <a:spcPts val="1110"/>
              </a:spcBef>
            </a:pP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2092057" y="2182658"/>
            <a:ext cx="713232" cy="473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16"/>
          <p:cNvSpPr/>
          <p:nvPr/>
        </p:nvSpPr>
        <p:spPr>
          <a:xfrm>
            <a:off x="2137778" y="1704123"/>
            <a:ext cx="1142999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17"/>
          <p:cNvSpPr/>
          <p:nvPr/>
        </p:nvSpPr>
        <p:spPr>
          <a:xfrm>
            <a:off x="2137778" y="2828835"/>
            <a:ext cx="676656" cy="269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18"/>
          <p:cNvSpPr/>
          <p:nvPr/>
        </p:nvSpPr>
        <p:spPr>
          <a:xfrm>
            <a:off x="2087485" y="3241839"/>
            <a:ext cx="1193291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19"/>
          <p:cNvSpPr/>
          <p:nvPr/>
        </p:nvSpPr>
        <p:spPr>
          <a:xfrm>
            <a:off x="2087485" y="3654842"/>
            <a:ext cx="1019556" cy="559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20"/>
          <p:cNvSpPr/>
          <p:nvPr/>
        </p:nvSpPr>
        <p:spPr>
          <a:xfrm>
            <a:off x="2047862" y="4144047"/>
            <a:ext cx="1007363" cy="469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1"/>
          <p:cNvSpPr/>
          <p:nvPr/>
        </p:nvSpPr>
        <p:spPr>
          <a:xfrm>
            <a:off x="2092057" y="4764315"/>
            <a:ext cx="1188720" cy="198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0149016" cy="894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竞业达杯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设计竞赛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--RISCV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的历史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107" y="408"/>
            <a:ext cx="2932854" cy="894521"/>
          </a:xfrm>
          <a:prstGeom prst="rect">
            <a:avLst/>
          </a:prstGeom>
        </p:spPr>
      </p:pic>
      <p:sp>
        <p:nvSpPr>
          <p:cNvPr id="21" name="object 3"/>
          <p:cNvSpPr txBox="1"/>
          <p:nvPr/>
        </p:nvSpPr>
        <p:spPr>
          <a:xfrm>
            <a:off x="1018835" y="1142215"/>
            <a:ext cx="10435860" cy="865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marR="5080">
              <a:lnSpc>
                <a:spcPct val="150000"/>
              </a:lnSpc>
            </a:pPr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ISC-V</a:t>
            </a:r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是总结了之前指令集架构后，设计出了简洁模块化可扩展的新的指令集架构。在基础指令集基础上，用户可</a:t>
            </a:r>
            <a:r>
              <a:rPr sz="20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根据自己的应用对指令集进行扩展或裁剪以面向市场的不同需求</a:t>
            </a:r>
            <a:r>
              <a:rPr sz="20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2" name="object 2"/>
          <p:cNvGraphicFramePr>
            <a:graphicFrameLocks noGrp="1"/>
          </p:cNvGraphicFramePr>
          <p:nvPr/>
        </p:nvGraphicFramePr>
        <p:xfrm>
          <a:off x="1424371" y="2215013"/>
          <a:ext cx="9897750" cy="4175948"/>
        </p:xfrm>
        <a:graphic>
          <a:graphicData uri="http://schemas.openxmlformats.org/drawingml/2006/table">
            <a:tbl>
              <a:tblPr firstRow="1" bandRow="1"/>
              <a:tblGrid>
                <a:gridCol w="1894654"/>
                <a:gridCol w="1297931"/>
                <a:gridCol w="6705165"/>
              </a:tblGrid>
              <a:tr h="372032">
                <a:tc>
                  <a:txBody>
                    <a:bodyPr/>
                    <a:p>
                      <a:pPr marL="222250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</a:rPr>
                        <a:t>基础指令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集</a:t>
                      </a:r>
                      <a:endParaRPr sz="18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</a:rPr>
                        <a:t>指令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数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</a:rPr>
                        <a:t>描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述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373404">
                <a:tc>
                  <a:txBody>
                    <a:bodyPr/>
                    <a:p>
                      <a:pPr marL="481330">
                        <a:lnSpc>
                          <a:spcPct val="100000"/>
                        </a:lnSpc>
                      </a:pPr>
                      <a:r>
                        <a:rPr sz="1600" spc="-5" dirty="0"/>
                        <a:t>RV32</a:t>
                      </a:r>
                      <a:r>
                        <a:rPr sz="1600" dirty="0"/>
                        <a:t>I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4</a:t>
                      </a:r>
                      <a:r>
                        <a:rPr sz="1600" dirty="0"/>
                        <a:t>7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32位整数指令</a:t>
                      </a:r>
                      <a:r>
                        <a:rPr sz="1600" dirty="0"/>
                        <a:t>集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380255">
                <a:tc>
                  <a:txBody>
                    <a:bodyPr/>
                    <a:p>
                      <a:pPr marL="459105">
                        <a:lnSpc>
                          <a:spcPct val="100000"/>
                        </a:lnSpc>
                      </a:pPr>
                      <a:r>
                        <a:rPr sz="1600" spc="-5" dirty="0"/>
                        <a:t>RV32</a:t>
                      </a:r>
                      <a:r>
                        <a:rPr sz="1600" dirty="0"/>
                        <a:t>E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4</a:t>
                      </a:r>
                      <a:r>
                        <a:rPr sz="1600" dirty="0"/>
                        <a:t>7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32位整数指令集，限制寄存器数量为1</a:t>
                      </a:r>
                      <a:r>
                        <a:rPr sz="1600" dirty="0"/>
                        <a:t>6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03551">
                <a:tc>
                  <a:txBody>
                    <a:bodyPr/>
                    <a:p>
                      <a:pPr marL="481330">
                        <a:lnSpc>
                          <a:spcPct val="100000"/>
                        </a:lnSpc>
                      </a:pPr>
                      <a:r>
                        <a:rPr sz="1600" spc="-5" dirty="0"/>
                        <a:t>RV64</a:t>
                      </a:r>
                      <a:r>
                        <a:rPr sz="1600" dirty="0"/>
                        <a:t>I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5</a:t>
                      </a:r>
                      <a:r>
                        <a:rPr sz="1600" dirty="0"/>
                        <a:t>9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64位整数指令集</a:t>
                      </a:r>
                      <a:r>
                        <a:rPr sz="1600" dirty="0"/>
                        <a:t>(</a:t>
                      </a:r>
                      <a:r>
                        <a:rPr sz="1600" spc="-5" dirty="0"/>
                        <a:t>附带32位整数指令集</a:t>
                      </a:r>
                      <a:r>
                        <a:rPr sz="1600" dirty="0"/>
                        <a:t>)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368606">
                <a:tc>
                  <a:txBody>
                    <a:bodyPr/>
                    <a:p>
                      <a:pPr marL="429260">
                        <a:lnSpc>
                          <a:spcPct val="100000"/>
                        </a:lnSpc>
                      </a:pPr>
                      <a:r>
                        <a:rPr sz="1600" spc="-5" dirty="0"/>
                        <a:t>RV128</a:t>
                      </a:r>
                      <a:r>
                        <a:rPr sz="1600" dirty="0"/>
                        <a:t>I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7</a:t>
                      </a:r>
                      <a:r>
                        <a:rPr sz="1600" dirty="0"/>
                        <a:t>1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128位整数指令集</a:t>
                      </a:r>
                      <a:r>
                        <a:rPr sz="1600" dirty="0"/>
                        <a:t>(</a:t>
                      </a:r>
                      <a:r>
                        <a:rPr sz="1600" spc="-5" dirty="0"/>
                        <a:t>附带64位和32位整数指令集</a:t>
                      </a:r>
                      <a:r>
                        <a:rPr sz="1600" dirty="0"/>
                        <a:t>)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3404">
                <a:tc>
                  <a:txBody>
                    <a:bodyPr/>
                    <a:p>
                      <a:pPr marL="222250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</a:rPr>
                        <a:t>扩展指令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集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</a:rPr>
                        <a:t>指令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数</a:t>
                      </a:r>
                      <a:endParaRPr sz="18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</a:rPr>
                        <a:t>描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述</a:t>
                      </a:r>
                      <a:endParaRPr sz="18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372032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/>
                        <a:t>M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/>
                        <a:t>8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整数乘除法指令</a:t>
                      </a:r>
                      <a:r>
                        <a:rPr sz="1600" dirty="0"/>
                        <a:t>集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2718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/>
                        <a:t>A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1</a:t>
                      </a:r>
                      <a:r>
                        <a:rPr sz="1600" dirty="0"/>
                        <a:t>1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原子操作指令</a:t>
                      </a:r>
                      <a:r>
                        <a:rPr sz="1600" dirty="0"/>
                        <a:t>集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372717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/>
                        <a:t>F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2</a:t>
                      </a:r>
                      <a:r>
                        <a:rPr sz="1600" dirty="0"/>
                        <a:t>6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32位单浮点运算指令</a:t>
                      </a:r>
                      <a:r>
                        <a:rPr sz="1600" dirty="0"/>
                        <a:t>集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15197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/>
                        <a:t>D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2</a:t>
                      </a:r>
                      <a:r>
                        <a:rPr sz="1600" dirty="0"/>
                        <a:t>6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64位双精度浮点运算指令集</a:t>
                      </a:r>
                      <a:r>
                        <a:rPr sz="1600" dirty="0"/>
                        <a:t>(</a:t>
                      </a:r>
                      <a:r>
                        <a:rPr sz="1600" spc="-5" dirty="0"/>
                        <a:t>附带F指令集</a:t>
                      </a:r>
                      <a:r>
                        <a:rPr sz="1600" dirty="0"/>
                        <a:t>)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372032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/>
                        <a:t>C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/>
                        <a:t>4</a:t>
                      </a:r>
                      <a:r>
                        <a:rPr sz="1600" dirty="0"/>
                        <a:t>6</a:t>
                      </a:r>
                      <a:endParaRPr sz="16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/>
                        <a:t>16位压缩模式的整数指令</a:t>
                      </a:r>
                      <a:r>
                        <a:rPr sz="1600" dirty="0"/>
                        <a:t>集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3410" y="232410"/>
            <a:ext cx="10965180" cy="6375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405095;#407180;#405318;#175705;#154559;"/>
  <p:tag name="KSO_WM_SPECIAL_SOURCE" val="bdnull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5666</Words>
  <Application>WPS 演示</Application>
  <PresentationFormat>宽屏</PresentationFormat>
  <Paragraphs>1272</Paragraphs>
  <Slides>35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Arial Unicode MS</vt:lpstr>
      <vt:lpstr>Impact</vt:lpstr>
      <vt:lpstr>Times New Roman</vt:lpstr>
      <vt:lpstr>Consolas</vt:lpstr>
      <vt:lpstr>黑体</vt:lpstr>
      <vt:lpstr>Segoe UI Emoji</vt:lpstr>
      <vt:lpstr>Arial Unicode MS</vt:lpstr>
      <vt:lpstr>Calibri Light</vt:lpstr>
      <vt:lpstr>Calibri</vt:lpstr>
      <vt:lpstr>等线</vt:lpstr>
      <vt:lpstr>Verdana</vt:lpstr>
      <vt:lpstr>Verdana</vt:lpstr>
      <vt:lpstr>Tahoma</vt:lpstr>
      <vt:lpstr>Cambria Math</vt:lpstr>
      <vt:lpstr>Office 主题</vt:lpstr>
      <vt:lpstr>PowerPoint 演示文稿</vt:lpstr>
      <vt:lpstr>竞业达公司简介</vt:lpstr>
      <vt:lpstr>公司发展历程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数字孪生平台</vt:lpstr>
      <vt:lpstr>PowerPoint 演示文稿</vt:lpstr>
      <vt:lpstr>PowerPoint 演示文稿</vt:lpstr>
      <vt:lpstr>PowerPoint 演示文稿</vt:lpstr>
      <vt:lpstr>CPU的主要部件及功能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li,zonghui</dc:creator>
  <cp:lastModifiedBy>展开</cp:lastModifiedBy>
  <cp:revision>432</cp:revision>
  <dcterms:created xsi:type="dcterms:W3CDTF">2020-06-01T14:25:00Z</dcterms:created>
  <dcterms:modified xsi:type="dcterms:W3CDTF">2025-03-06T02:28:55Z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B31508502E8A4C219D3218729F81C9A9_13</vt:lpwstr>
  </property>
  <property fmtid="{D5CDD505-2E9C-101B-9397-08002B2CF9AE}" pid="3" name="KSOProductBuildVer">
    <vt:lpwstr>2052-12.1.0.20305</vt:lpwstr>
  </property>
</Properties>
</file>